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1" r:id="rId2"/>
    <p:sldId id="273" r:id="rId3"/>
    <p:sldId id="274" r:id="rId4"/>
    <p:sldId id="272" r:id="rId5"/>
    <p:sldId id="261" r:id="rId6"/>
    <p:sldId id="267" r:id="rId7"/>
    <p:sldId id="270" r:id="rId8"/>
    <p:sldId id="269" r:id="rId9"/>
    <p:sldId id="268" r:id="rId10"/>
  </p:sldIdLst>
  <p:sldSz cx="7561263" cy="10693400"/>
  <p:notesSz cx="6858000" cy="9144000"/>
  <p:defaultTextStyle>
    <a:defPPr>
      <a:defRPr lang="zh-TW"/>
    </a:defPPr>
    <a:lvl1pPr algn="l" defTabSz="1042988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520700" indent="-63500" algn="l" defTabSz="1042988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1042988" indent="-128588" algn="l" defTabSz="1042988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563688" indent="-192088" algn="l" defTabSz="1042988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2085975" indent="-257175" algn="l" defTabSz="1042988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4698" autoAdjust="0"/>
  </p:normalViewPr>
  <p:slideViewPr>
    <p:cSldViewPr>
      <p:cViewPr>
        <p:scale>
          <a:sx n="100" d="100"/>
          <a:sy n="100" d="100"/>
        </p:scale>
        <p:origin x="-846" y="316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D60A52A-9C53-4EFA-B794-3A38774A282E}" type="datetimeFigureOut">
              <a:rPr lang="zh-TW" altLang="en-US"/>
              <a:pPr>
                <a:defRPr/>
              </a:pPr>
              <a:t>2013/7/16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E4BDBFF-585D-47EA-B6C7-3FD18757EF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2CEF88C-A69F-446D-9CB2-8FD913902928}" type="datetimeFigureOut">
              <a:rPr lang="zh-TW" altLang="en-US"/>
              <a:pPr>
                <a:defRPr/>
              </a:pPr>
              <a:t>2013/7/16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9C80978-B9FF-4ECF-B5F6-6DC004FB960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700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6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75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3315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8DAA29F-F4AC-4CD9-B873-FBDAB4EFD450}" type="slidenum">
              <a:rPr kumimoji="0" lang="zh-TW" altLang="en-US" sz="1200">
                <a:latin typeface="+mn-lt"/>
                <a:ea typeface="+mn-ea"/>
              </a:rPr>
              <a:pPr algn="r">
                <a:defRPr/>
              </a:pPr>
              <a:t>1</a:t>
            </a:fld>
            <a:endParaRPr kumimoji="0" lang="en-US" altLang="zh-TW" sz="1200">
              <a:latin typeface="+mn-lt"/>
              <a:ea typeface="+mn-ea"/>
            </a:endParaRPr>
          </a:p>
        </p:txBody>
      </p:sp>
      <p:sp>
        <p:nvSpPr>
          <p:cNvPr id="13316" name="頁尾版面配置區 4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kumimoji="0" lang="zh-TW" altLang="en-US" sz="1200">
              <a:latin typeface="+mn-lt"/>
              <a:ea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441074" y="2138680"/>
            <a:ext cx="6492604" cy="2851573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441074" y="5034125"/>
            <a:ext cx="6495125" cy="2732758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8DB01-9D09-416E-B00F-FA2BDF4C9D6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5B2F6-D6E6-4D3B-B6C1-2308B0661F5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8553" y="2053133"/>
            <a:ext cx="6427074" cy="2124422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38553" y="4217273"/>
            <a:ext cx="6427074" cy="235403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00B3E-443C-40F6-A92A-17ADAE15F18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8063" y="1097856"/>
            <a:ext cx="6805137" cy="178223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78063" y="2993910"/>
            <a:ext cx="3339558" cy="691506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843642" y="2993910"/>
            <a:ext cx="3339558" cy="691506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3E6A8-D9A2-4D47-81B2-A6CDC311866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8063" y="1097856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8063" y="2892812"/>
            <a:ext cx="3340871" cy="1028101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3841017" y="2899844"/>
            <a:ext cx="3342183" cy="1021070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378063" y="3920913"/>
            <a:ext cx="3340871" cy="5996475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841017" y="3920913"/>
            <a:ext cx="3342183" cy="5996475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9377F-EAAE-4139-822A-53743EF66E6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93775" y="1774825"/>
            <a:ext cx="1546225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7938" y="-11113"/>
            <a:ext cx="7577138" cy="16240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3622675" y="-11113"/>
            <a:ext cx="3938588" cy="9953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028" name="標題版面配置區 8"/>
          <p:cNvSpPr>
            <a:spLocks noGrp="1"/>
          </p:cNvSpPr>
          <p:nvPr>
            <p:ph type="title"/>
          </p:nvPr>
        </p:nvSpPr>
        <p:spPr bwMode="auto">
          <a:xfrm>
            <a:off x="377825" y="1098550"/>
            <a:ext cx="680561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29" name="文字版面配置區 29"/>
          <p:cNvSpPr>
            <a:spLocks noGrp="1"/>
          </p:cNvSpPr>
          <p:nvPr>
            <p:ph type="body" idx="1"/>
          </p:nvPr>
        </p:nvSpPr>
        <p:spPr bwMode="auto">
          <a:xfrm>
            <a:off x="377825" y="3017838"/>
            <a:ext cx="6805613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377825" y="9910763"/>
            <a:ext cx="1765300" cy="56991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defTabSz="1043056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205038" y="9910763"/>
            <a:ext cx="2773362" cy="56991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defTabSz="1043056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6553200" y="9910763"/>
            <a:ext cx="630238" cy="569912"/>
          </a:xfrm>
          <a:prstGeom prst="rect">
            <a:avLst/>
          </a:prstGeom>
        </p:spPr>
        <p:txBody>
          <a:bodyPr vert="horz" lIns="0" tIns="0" rIns="0" bIns="0" anchor="b"/>
          <a:lstStyle>
            <a:lvl1pPr algn="r" defTabSz="1043056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12C49A4-4AFF-4385-8B90-39E7ECE658F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grpSp>
        <p:nvGrpSpPr>
          <p:cNvPr id="1033" name="群組 1"/>
          <p:cNvGrpSpPr>
            <a:grpSpLocks/>
          </p:cNvGrpSpPr>
          <p:nvPr/>
        </p:nvGrpSpPr>
        <p:grpSpPr bwMode="auto">
          <a:xfrm>
            <a:off x="-15875" y="315913"/>
            <a:ext cx="7591425" cy="1011237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latin typeface="+mn-lt"/>
                <a:ea typeface="+mn-ea"/>
              </a:endParaRPr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>
                <a:latin typeface="+mn-lt"/>
                <a:ea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5" r:id="rId2"/>
    <p:sldLayoutId id="2147483669" r:id="rId3"/>
    <p:sldLayoutId id="2147483666" r:id="rId4"/>
    <p:sldLayoutId id="2147483667" r:id="rId5"/>
    <p:sldLayoutId id="2147483670" r:id="rId6"/>
    <p:sldLayoutId id="2147483671" r:id="rId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微軟正黑體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/>
          <a:cs typeface="微軟正黑體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838" y="1346200"/>
            <a:ext cx="69310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WordArt 11"/>
          <p:cNvSpPr>
            <a:spLocks noChangeArrowheads="1" noChangeShapeType="1" noTextEdit="1"/>
          </p:cNvSpPr>
          <p:nvPr/>
        </p:nvSpPr>
        <p:spPr bwMode="auto">
          <a:xfrm>
            <a:off x="1851025" y="1489075"/>
            <a:ext cx="3502025" cy="7858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zh-TW" alt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新細明體"/>
                <a:ea typeface="新細明體"/>
              </a:rPr>
              <a:t>最佳吉它弦專業制造公司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50838" y="6075363"/>
            <a:ext cx="6996112" cy="31400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kumimoji="0" lang="en-US" altLang="zh-TW" sz="1600">
                <a:latin typeface="標楷體" pitchFamily="65" charset="-120"/>
                <a:ea typeface="標楷體" pitchFamily="65" charset="-120"/>
              </a:rPr>
              <a:t>    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本公司為一台灣吉它弦專業製造公司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,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致力於吉它產業及吉他商品開發設計已有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20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幾年經驗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舉凡吉他生產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製造技術及相關生產流程均有豐富經驗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後以製造專業琴弦為核心事業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發展橫跨美國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日本等地 </a:t>
            </a:r>
            <a:r>
              <a:rPr kumimoji="0" lang="en-US" altLang="zh-TW" sz="200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隨時提供客戶最佳的產品與最優質的服務。</a:t>
            </a:r>
            <a:endParaRPr kumimoji="0" lang="en-US" altLang="zh-TW" sz="20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  </a:t>
            </a:r>
          </a:p>
          <a:p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技術成熟、品質保證、客製化製造，合理的價格以及完善的   售後服務。讓我們來為您服務</a:t>
            </a:r>
            <a:endParaRPr kumimoji="0" lang="en-US" altLang="zh-TW" sz="2000">
              <a:latin typeface="標楷體" pitchFamily="65" charset="-120"/>
              <a:ea typeface="標楷體" pitchFamily="65" charset="-120"/>
            </a:endParaRPr>
          </a:p>
          <a:p>
            <a:endParaRPr kumimoji="0" lang="en-US" altLang="zh-TW" sz="20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200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kumimoji="0" lang="en-US" altLang="zh-TW" sz="2000" u="sng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SPD</a:t>
            </a:r>
            <a:r>
              <a:rPr kumimoji="0" lang="zh-TW" altLang="en-US" sz="2000" u="sng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系列琴弦為您最佳的選擇</a:t>
            </a:r>
            <a:r>
              <a:rPr kumimoji="0" lang="en-US" altLang="zh-TW" sz="2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.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566185" y="5346700"/>
            <a:ext cx="24288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zh-TW" altLang="en-US" sz="36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</a:rPr>
              <a:t>公司簡介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25" y="2703513"/>
            <a:ext cx="72882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709061" y="1774800"/>
            <a:ext cx="22145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zh-TW" altLang="en-US" sz="36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</a:rPr>
              <a:t>經營理念</a:t>
            </a:r>
          </a:p>
        </p:txBody>
      </p:sp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708025" y="3346450"/>
            <a:ext cx="64960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solidFill>
                  <a:schemeClr val="bg1"/>
                </a:solidFill>
                <a:latin typeface="Constantia" pitchFamily="18" charset="0"/>
              </a:rPr>
              <a:t> SPD</a:t>
            </a:r>
            <a:r>
              <a:rPr kumimoji="0" lang="zh-TW" altLang="en-US">
                <a:solidFill>
                  <a:schemeClr val="bg1"/>
                </a:solidFill>
                <a:latin typeface="Constantia" pitchFamily="18" charset="0"/>
              </a:rPr>
              <a:t>成立的宗旨，主要是要提供一流的品質給顧客，我們將本著</a:t>
            </a:r>
            <a:r>
              <a:rPr kumimoji="0" lang="en-US" altLang="zh-TW">
                <a:solidFill>
                  <a:schemeClr val="bg1"/>
                </a:solidFill>
                <a:latin typeface="Constantia" pitchFamily="18" charset="0"/>
              </a:rPr>
              <a:t>『</a:t>
            </a:r>
            <a:r>
              <a:rPr kumimoji="0" lang="zh-TW" altLang="en-US">
                <a:solidFill>
                  <a:schemeClr val="bg1"/>
                </a:solidFill>
                <a:latin typeface="Constantia" pitchFamily="18" charset="0"/>
              </a:rPr>
              <a:t>最貼心的服務</a:t>
            </a:r>
            <a:r>
              <a:rPr kumimoji="0" lang="en-US" altLang="zh-TW">
                <a:solidFill>
                  <a:schemeClr val="bg1"/>
                </a:solidFill>
                <a:latin typeface="Constantia" pitchFamily="18" charset="0"/>
              </a:rPr>
              <a:t>』</a:t>
            </a:r>
            <a:r>
              <a:rPr kumimoji="0" lang="zh-TW" altLang="en-US">
                <a:solidFill>
                  <a:schemeClr val="bg1"/>
                </a:solidFill>
                <a:latin typeface="Constantia" pitchFamily="18" charset="0"/>
              </a:rPr>
              <a:t>為企業經營理念，承諾將以最精銳的實力、最豐富的經驗，最貼心的熱忱，運用最高科技的技術，帶領您進入無遠弗屆音樂領域，提供您</a:t>
            </a:r>
            <a:r>
              <a:rPr kumimoji="0" lang="en-US" altLang="zh-TW">
                <a:solidFill>
                  <a:schemeClr val="bg1"/>
                </a:solidFill>
                <a:latin typeface="Constantia" pitchFamily="18" charset="0"/>
              </a:rPr>
              <a:t>『</a:t>
            </a:r>
            <a:r>
              <a:rPr kumimoji="0" lang="zh-TW" altLang="en-US">
                <a:solidFill>
                  <a:schemeClr val="bg1"/>
                </a:solidFill>
                <a:latin typeface="Constantia" pitchFamily="18" charset="0"/>
              </a:rPr>
              <a:t>更值得信賴的服務</a:t>
            </a:r>
            <a:r>
              <a:rPr kumimoji="0" lang="en-US" altLang="zh-TW">
                <a:solidFill>
                  <a:schemeClr val="bg1"/>
                </a:solidFill>
                <a:latin typeface="Constantia" pitchFamily="18" charset="0"/>
              </a:rPr>
              <a:t>』</a:t>
            </a:r>
            <a:r>
              <a:rPr kumimoji="0" lang="zh-TW" altLang="en-US">
                <a:solidFill>
                  <a:schemeClr val="bg1"/>
                </a:solidFill>
                <a:latin typeface="Constantia" pitchFamily="18" charset="0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637623" y="1774800"/>
            <a:ext cx="22145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zh-TW" altLang="en-US" sz="36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</a:rPr>
              <a:t>產品介紹</a:t>
            </a:r>
          </a:p>
        </p:txBody>
      </p:sp>
      <p:sp>
        <p:nvSpPr>
          <p:cNvPr id="26627" name="文字方塊 2"/>
          <p:cNvSpPr txBox="1">
            <a:spLocks noChangeArrowheads="1"/>
          </p:cNvSpPr>
          <p:nvPr/>
        </p:nvSpPr>
        <p:spPr bwMode="auto">
          <a:xfrm>
            <a:off x="779463" y="2846388"/>
            <a:ext cx="5930900" cy="2978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>
                <a:latin typeface="Constantia" pitchFamily="18" charset="0"/>
              </a:rPr>
              <a:t>SPD </a:t>
            </a:r>
            <a:r>
              <a:rPr kumimoji="0" lang="zh-TW" altLang="en-US">
                <a:latin typeface="Constantia" pitchFamily="18" charset="0"/>
              </a:rPr>
              <a:t>系列之琴弦是採用由美國</a:t>
            </a:r>
            <a:r>
              <a:rPr kumimoji="0" lang="en-US" altLang="zh-TW">
                <a:latin typeface="Constantia" pitchFamily="18" charset="0"/>
              </a:rPr>
              <a:t>.</a:t>
            </a:r>
            <a:r>
              <a:rPr kumimoji="0" lang="zh-TW" altLang="en-US">
                <a:latin typeface="Constantia" pitchFamily="18" charset="0"/>
              </a:rPr>
              <a:t>日本地區進口之琴</a:t>
            </a:r>
            <a:endParaRPr kumimoji="0" lang="en-US" altLang="zh-TW">
              <a:latin typeface="Constantia" pitchFamily="18" charset="0"/>
            </a:endParaRPr>
          </a:p>
          <a:p>
            <a:r>
              <a:rPr kumimoji="0" lang="zh-TW" altLang="en-US">
                <a:latin typeface="Constantia" pitchFamily="18" charset="0"/>
              </a:rPr>
              <a:t>弦專用原素材在台灣生產加工</a:t>
            </a:r>
            <a:r>
              <a:rPr kumimoji="0" lang="en-US" altLang="zh-TW">
                <a:latin typeface="Constantia" pitchFamily="18" charset="0"/>
              </a:rPr>
              <a:t>.</a:t>
            </a:r>
          </a:p>
          <a:p>
            <a:r>
              <a:rPr kumimoji="0" lang="zh-TW" altLang="en-US">
                <a:latin typeface="Constantia" pitchFamily="18" charset="0"/>
              </a:rPr>
              <a:t>為了滿足大師級高品質水準要求</a:t>
            </a:r>
            <a:r>
              <a:rPr kumimoji="0" lang="en-US" altLang="zh-TW">
                <a:latin typeface="Constantia" pitchFamily="18" charset="0"/>
              </a:rPr>
              <a:t>.</a:t>
            </a:r>
            <a:r>
              <a:rPr kumimoji="0" lang="zh-TW" altLang="en-US">
                <a:latin typeface="Constantia" pitchFamily="18" charset="0"/>
              </a:rPr>
              <a:t>公司採自行研發</a:t>
            </a:r>
            <a:endParaRPr kumimoji="0" lang="en-US" altLang="zh-TW">
              <a:latin typeface="Constantia" pitchFamily="18" charset="0"/>
            </a:endParaRPr>
          </a:p>
          <a:p>
            <a:r>
              <a:rPr kumimoji="0" lang="zh-TW" altLang="en-US">
                <a:latin typeface="Constantia" pitchFamily="18" charset="0"/>
              </a:rPr>
              <a:t>之高精度數位控制裝置設備加工生產及防鏽處理</a:t>
            </a:r>
            <a:r>
              <a:rPr kumimoji="0" lang="en-US" altLang="zh-TW">
                <a:latin typeface="Constantia" pitchFamily="18" charset="0"/>
              </a:rPr>
              <a:t>,</a:t>
            </a:r>
          </a:p>
          <a:p>
            <a:r>
              <a:rPr kumimoji="0" lang="zh-TW" altLang="en-US">
                <a:latin typeface="Constantia" pitchFamily="18" charset="0"/>
              </a:rPr>
              <a:t>並嚴格品質監控管制</a:t>
            </a:r>
            <a:r>
              <a:rPr kumimoji="0" lang="en-US" altLang="zh-TW">
                <a:latin typeface="Constantia" pitchFamily="18" charset="0"/>
              </a:rPr>
              <a:t>,</a:t>
            </a:r>
            <a:r>
              <a:rPr kumimoji="0" lang="zh-TW" altLang="en-US">
                <a:latin typeface="Constantia" pitchFamily="18" charset="0"/>
              </a:rPr>
              <a:t>創造琴弦圓滑發音</a:t>
            </a:r>
            <a:r>
              <a:rPr kumimoji="0" lang="zh-TW" altLang="en-US">
                <a:latin typeface="新細明體" charset="-120"/>
              </a:rPr>
              <a:t>、</a:t>
            </a:r>
            <a:r>
              <a:rPr kumimoji="0" lang="zh-TW" altLang="en-US">
                <a:latin typeface="Constantia" pitchFamily="18" charset="0"/>
              </a:rPr>
              <a:t>甜美音質</a:t>
            </a:r>
            <a:r>
              <a:rPr kumimoji="0" lang="zh-TW" altLang="en-US">
                <a:latin typeface="新細明體" charset="-120"/>
              </a:rPr>
              <a:t>、</a:t>
            </a:r>
            <a:r>
              <a:rPr kumimoji="0" lang="zh-TW" altLang="en-US">
                <a:latin typeface="Constantia" pitchFamily="18" charset="0"/>
              </a:rPr>
              <a:t>耐久性佳</a:t>
            </a:r>
            <a:r>
              <a:rPr kumimoji="0" lang="zh-TW" altLang="en-US">
                <a:latin typeface="新細明體" charset="-120"/>
              </a:rPr>
              <a:t>、</a:t>
            </a:r>
            <a:r>
              <a:rPr kumimoji="0" lang="zh-TW" altLang="en-US">
                <a:latin typeface="Constantia" pitchFamily="18" charset="0"/>
              </a:rPr>
              <a:t>價錢公道等競爭優勢</a:t>
            </a:r>
            <a:r>
              <a:rPr kumimoji="0" lang="en-US" altLang="zh-TW">
                <a:latin typeface="Constantia" pitchFamily="18" charset="0"/>
              </a:rPr>
              <a:t>.</a:t>
            </a:r>
          </a:p>
          <a:p>
            <a:r>
              <a:rPr kumimoji="0" lang="en-US" altLang="zh-TW">
                <a:latin typeface="Constantia" pitchFamily="18" charset="0"/>
              </a:rPr>
              <a:t>SPD</a:t>
            </a:r>
            <a:r>
              <a:rPr kumimoji="0" lang="zh-TW" altLang="en-US">
                <a:latin typeface="Constantia" pitchFamily="18" charset="0"/>
              </a:rPr>
              <a:t>系列之琴弦是樂器界及愛好者最佳選擇</a:t>
            </a:r>
            <a:r>
              <a:rPr kumimoji="0" lang="en-US" altLang="zh-TW">
                <a:latin typeface="Constantia" pitchFamily="18" charset="0"/>
              </a:rPr>
              <a:t>.</a:t>
            </a:r>
          </a:p>
          <a:p>
            <a:endParaRPr kumimoji="0" lang="en-US" altLang="zh-TW">
              <a:latin typeface="Constantia" pitchFamily="18" charset="0"/>
            </a:endParaRPr>
          </a:p>
          <a:p>
            <a:endParaRPr kumimoji="0" lang="zh-TW" altLang="en-US">
              <a:latin typeface="Constantia" pitchFamily="18" charset="0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2588" y="6061075"/>
            <a:ext cx="19304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637359" y="988982"/>
            <a:ext cx="1785950" cy="41549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solidFill>
                  <a:schemeClr val="tx1"/>
                </a:solidFill>
                <a:latin typeface="+mn-ea"/>
              </a:rPr>
              <a:t>SPD -76</a:t>
            </a:r>
            <a:r>
              <a:rPr kumimoji="0" lang="zh-TW" altLang="en-US" dirty="0">
                <a:solidFill>
                  <a:schemeClr val="tx1"/>
                </a:solidFill>
                <a:latin typeface="+mn-ea"/>
              </a:rPr>
              <a:t> 系列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4284663" y="703263"/>
            <a:ext cx="3095625" cy="9683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滑順的手感</a:t>
            </a:r>
            <a:r>
              <a:rPr kumimoji="0" lang="en-US" altLang="zh-TW" sz="1400" dirty="0">
                <a:latin typeface="Adobe 宋体 Std L" pitchFamily="18" charset="-128"/>
                <a:ea typeface="Adobe 宋体 Std L" pitchFamily="18" charset="-128"/>
              </a:rPr>
              <a:t>----</a:t>
            </a: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聲音圓潤及嘹亮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弦表面上層薄膜防銹處理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音程穩定與使用壽命較一般更長久</a:t>
            </a:r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703388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463" y="3775075"/>
            <a:ext cx="16430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463" y="5918200"/>
            <a:ext cx="1643062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463" y="8132763"/>
            <a:ext cx="1643062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2" name="文字方塊 28"/>
          <p:cNvSpPr txBox="1">
            <a:spLocks noChangeArrowheads="1"/>
          </p:cNvSpPr>
          <p:nvPr/>
        </p:nvSpPr>
        <p:spPr bwMode="auto">
          <a:xfrm>
            <a:off x="2779713" y="3703638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en-US" altLang="zh-TW" sz="1200">
                <a:latin typeface="Calibri" pitchFamily="34" charset="0"/>
              </a:rPr>
              <a:t>80/20</a:t>
            </a:r>
            <a:r>
              <a:rPr kumimoji="0" lang="zh-TW" altLang="en-US" sz="1200">
                <a:latin typeface="新細明體" charset="-120"/>
              </a:rPr>
              <a:t>銅合金系</a:t>
            </a:r>
            <a:r>
              <a:rPr kumimoji="0" lang="en-US" altLang="zh-TW" sz="1200">
                <a:latin typeface="Constantia" pitchFamily="18" charset="0"/>
              </a:rPr>
              <a:t>)</a:t>
            </a:r>
          </a:p>
        </p:txBody>
      </p:sp>
      <p:sp>
        <p:nvSpPr>
          <p:cNvPr id="23563" name="文字方塊 30"/>
          <p:cNvSpPr txBox="1">
            <a:spLocks noChangeArrowheads="1"/>
          </p:cNvSpPr>
          <p:nvPr/>
        </p:nvSpPr>
        <p:spPr bwMode="auto">
          <a:xfrm>
            <a:off x="2779713" y="5703888"/>
            <a:ext cx="2073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磷青銅系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graphicFrame>
        <p:nvGraphicFramePr>
          <p:cNvPr id="11441" name="Group 177"/>
          <p:cNvGraphicFramePr>
            <a:graphicFrameLocks noGrp="1"/>
          </p:cNvGraphicFramePr>
          <p:nvPr/>
        </p:nvGraphicFramePr>
        <p:xfrm>
          <a:off x="2771775" y="3978275"/>
          <a:ext cx="3960813" cy="744538"/>
        </p:xfrm>
        <a:graphic>
          <a:graphicData uri="http://schemas.openxmlformats.org/drawingml/2006/table">
            <a:tbl>
              <a:tblPr/>
              <a:tblGrid>
                <a:gridCol w="747713"/>
                <a:gridCol w="433387"/>
                <a:gridCol w="403225"/>
                <a:gridCol w="374650"/>
                <a:gridCol w="420688"/>
                <a:gridCol w="349250"/>
                <a:gridCol w="349250"/>
                <a:gridCol w="882650"/>
              </a:tblGrid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SPA-761SXL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SPA-763XL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SPA-764XL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2851150" y="2060575"/>
          <a:ext cx="1500188" cy="571500"/>
        </p:xfrm>
        <a:graphic>
          <a:graphicData uri="http://schemas.openxmlformats.org/drawingml/2006/table">
            <a:tbl>
              <a:tblPr/>
              <a:tblGrid>
                <a:gridCol w="642942"/>
                <a:gridCol w="857256"/>
              </a:tblGrid>
              <a:tr h="1905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SPC-761M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normal</a:t>
                      </a:r>
                      <a:r>
                        <a:rPr lang="en-US" altLang="zh-TW" sz="800" b="0" i="0" u="none" strike="noStrike" baseline="0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tension</a:t>
                      </a:r>
                      <a:endParaRPr lang="zh-TW" altLang="en-US" sz="800" b="0" i="0" u="none" strike="noStrike" dirty="0" smtClean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SPC-762H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high tension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625" name="文字方塊 33"/>
          <p:cNvSpPr txBox="1">
            <a:spLocks noChangeArrowheads="1"/>
          </p:cNvSpPr>
          <p:nvPr/>
        </p:nvSpPr>
        <p:spPr bwMode="auto">
          <a:xfrm>
            <a:off x="2851150" y="2703513"/>
            <a:ext cx="214471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進口高韌性尼龍絲芯線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進口透明尼龍弦線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美國進口鍍銀銅纏弦線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薄膜防銹塗層</a:t>
            </a:r>
          </a:p>
        </p:txBody>
      </p:sp>
      <p:sp>
        <p:nvSpPr>
          <p:cNvPr id="23626" name="文字方塊 34"/>
          <p:cNvSpPr txBox="1">
            <a:spLocks noChangeArrowheads="1"/>
          </p:cNvSpPr>
          <p:nvPr/>
        </p:nvSpPr>
        <p:spPr bwMode="auto">
          <a:xfrm>
            <a:off x="2851150" y="4703763"/>
            <a:ext cx="21447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80/20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銅合金纏弦線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超薄膜防銹塗層 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627" name="文字方塊 15"/>
          <p:cNvSpPr txBox="1">
            <a:spLocks noChangeArrowheads="1"/>
          </p:cNvSpPr>
          <p:nvPr/>
        </p:nvSpPr>
        <p:spPr bwMode="auto">
          <a:xfrm>
            <a:off x="2851150" y="7918450"/>
            <a:ext cx="2144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電吉他弦  </a:t>
            </a:r>
            <a:r>
              <a:rPr kumimoji="0" lang="en-US" altLang="zh-TW" sz="1200">
                <a:latin typeface="Constantia" pitchFamily="18" charset="0"/>
              </a:rPr>
              <a:t>(8%</a:t>
            </a:r>
            <a:r>
              <a:rPr kumimoji="0" lang="zh-TW" altLang="en-US" sz="1200">
                <a:latin typeface="Constantia" pitchFamily="18" charset="0"/>
              </a:rPr>
              <a:t>鍍鎳系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graphicFrame>
        <p:nvGraphicFramePr>
          <p:cNvPr id="11430" name="Group 166"/>
          <p:cNvGraphicFramePr>
            <a:graphicFrameLocks noGrp="1"/>
          </p:cNvGraphicFramePr>
          <p:nvPr/>
        </p:nvGraphicFramePr>
        <p:xfrm>
          <a:off x="2851150" y="5989638"/>
          <a:ext cx="3857625" cy="717550"/>
        </p:xfrm>
        <a:graphic>
          <a:graphicData uri="http://schemas.openxmlformats.org/drawingml/2006/table">
            <a:tbl>
              <a:tblPr/>
              <a:tblGrid>
                <a:gridCol w="857250"/>
                <a:gridCol w="357188"/>
                <a:gridCol w="357187"/>
                <a:gridCol w="357188"/>
                <a:gridCol w="357187"/>
                <a:gridCol w="357188"/>
                <a:gridCol w="357187"/>
                <a:gridCol w="857250"/>
              </a:tblGrid>
              <a:tr h="179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SPA-761BPSXL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SPA-763BPXL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SPA-764BPXL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437" name="Group 173"/>
          <p:cNvGraphicFramePr>
            <a:graphicFrameLocks noGrp="1"/>
          </p:cNvGraphicFramePr>
          <p:nvPr/>
        </p:nvGraphicFramePr>
        <p:xfrm>
          <a:off x="2844800" y="8226425"/>
          <a:ext cx="4319588" cy="590550"/>
        </p:xfrm>
        <a:graphic>
          <a:graphicData uri="http://schemas.openxmlformats.org/drawingml/2006/table">
            <a:tbl>
              <a:tblPr/>
              <a:tblGrid>
                <a:gridCol w="892175"/>
                <a:gridCol w="425450"/>
                <a:gridCol w="366713"/>
                <a:gridCol w="365125"/>
                <a:gridCol w="374650"/>
                <a:gridCol w="379412"/>
                <a:gridCol w="455613"/>
                <a:gridCol w="10604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SPE-761NSXL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.009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Super Light Gauge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SPE-762NXL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 Gauge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713" name="文字方塊 38"/>
          <p:cNvSpPr txBox="1">
            <a:spLocks noChangeArrowheads="1"/>
          </p:cNvSpPr>
          <p:nvPr/>
        </p:nvSpPr>
        <p:spPr bwMode="auto">
          <a:xfrm>
            <a:off x="2922588" y="6775450"/>
            <a:ext cx="2144712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美國進口磷青銅纏弦線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美國超薄膜防銹塗層 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714" name="文字方塊 39"/>
          <p:cNvSpPr txBox="1">
            <a:spLocks noChangeArrowheads="1"/>
          </p:cNvSpPr>
          <p:nvPr/>
        </p:nvSpPr>
        <p:spPr bwMode="auto">
          <a:xfrm>
            <a:off x="2851150" y="8847138"/>
            <a:ext cx="21447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8%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 鍍鎳纏弦線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超薄膜防銹塗層 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715" name="文字方塊 40"/>
          <p:cNvSpPr txBox="1">
            <a:spLocks noChangeArrowheads="1"/>
          </p:cNvSpPr>
          <p:nvPr/>
        </p:nvSpPr>
        <p:spPr bwMode="auto">
          <a:xfrm>
            <a:off x="2851150" y="1774825"/>
            <a:ext cx="1858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古典吉他弦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鍍銀銅系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851673" y="917544"/>
            <a:ext cx="1785950" cy="41549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solidFill>
                  <a:schemeClr val="tx1"/>
                </a:solidFill>
                <a:latin typeface="+mn-ea"/>
              </a:rPr>
              <a:t>SPD -71</a:t>
            </a:r>
            <a:r>
              <a:rPr kumimoji="0" lang="zh-TW" altLang="en-US" dirty="0">
                <a:solidFill>
                  <a:schemeClr val="tx1"/>
                </a:solidFill>
                <a:latin typeface="+mn-ea"/>
              </a:rPr>
              <a:t> 系列</a:t>
            </a:r>
          </a:p>
        </p:txBody>
      </p:sp>
      <p:sp>
        <p:nvSpPr>
          <p:cNvPr id="12293" name="文字方塊 18"/>
          <p:cNvSpPr txBox="1">
            <a:spLocks noChangeArrowheads="1"/>
          </p:cNvSpPr>
          <p:nvPr/>
        </p:nvSpPr>
        <p:spPr bwMode="auto">
          <a:xfrm>
            <a:off x="2636838" y="163195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古典吉他弦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鍍銀銅系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12294" name="文字方塊 20"/>
          <p:cNvSpPr txBox="1">
            <a:spLocks noChangeArrowheads="1"/>
          </p:cNvSpPr>
          <p:nvPr/>
        </p:nvSpPr>
        <p:spPr bwMode="auto">
          <a:xfrm>
            <a:off x="2851150" y="3632200"/>
            <a:ext cx="23590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en-US" altLang="zh-TW" sz="1200">
                <a:latin typeface="新細明體" charset="-120"/>
              </a:rPr>
              <a:t>80/20</a:t>
            </a:r>
            <a:r>
              <a:rPr kumimoji="0" lang="zh-TW" altLang="en-US" sz="1200">
                <a:latin typeface="新細明體" charset="-120"/>
              </a:rPr>
              <a:t>銅合金系</a:t>
            </a:r>
            <a:r>
              <a:rPr kumimoji="0" lang="en-US" altLang="zh-TW" sz="1200">
                <a:latin typeface="新細明體" charset="-120"/>
              </a:rPr>
              <a:t>)</a:t>
            </a:r>
            <a:endParaRPr kumimoji="0" lang="zh-TW" altLang="en-US" sz="1200">
              <a:latin typeface="新細明體" charset="-120"/>
            </a:endParaRPr>
          </a:p>
        </p:txBody>
      </p:sp>
      <p:sp>
        <p:nvSpPr>
          <p:cNvPr id="12295" name="文字方塊 23"/>
          <p:cNvSpPr txBox="1">
            <a:spLocks noChangeArrowheads="1"/>
          </p:cNvSpPr>
          <p:nvPr/>
        </p:nvSpPr>
        <p:spPr bwMode="auto">
          <a:xfrm>
            <a:off x="2779713" y="591820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磷青銅系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</a:p>
        </p:txBody>
      </p:sp>
      <p:sp>
        <p:nvSpPr>
          <p:cNvPr id="12296" name="文字方塊 15"/>
          <p:cNvSpPr txBox="1">
            <a:spLocks noChangeArrowheads="1"/>
          </p:cNvSpPr>
          <p:nvPr/>
        </p:nvSpPr>
        <p:spPr bwMode="auto">
          <a:xfrm>
            <a:off x="2779713" y="8204200"/>
            <a:ext cx="22161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電吉他弦  </a:t>
            </a:r>
            <a:r>
              <a:rPr kumimoji="0" lang="en-US" altLang="zh-TW" sz="1200">
                <a:latin typeface="Constantia" pitchFamily="18" charset="0"/>
              </a:rPr>
              <a:t>(8%</a:t>
            </a:r>
            <a:r>
              <a:rPr kumimoji="0" lang="zh-TW" altLang="en-US" sz="1200">
                <a:latin typeface="Constantia" pitchFamily="18" charset="0"/>
              </a:rPr>
              <a:t>鍍鎳系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284663" y="450850"/>
            <a:ext cx="3068637" cy="9683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滑順的手感</a:t>
            </a:r>
            <a:r>
              <a:rPr kumimoji="0" lang="en-US" altLang="zh-TW" sz="1400" dirty="0">
                <a:latin typeface="Adobe 宋体 Std L" pitchFamily="18" charset="-128"/>
                <a:ea typeface="Adobe 宋体 Std L" pitchFamily="18" charset="-128"/>
              </a:rPr>
              <a:t>----</a:t>
            </a: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聲音圓潤及嘹亮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特殊防銹處理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音程穩定與使用壽命較一般更長久</a:t>
            </a:r>
          </a:p>
        </p:txBody>
      </p:sp>
      <p:graphicFrame>
        <p:nvGraphicFramePr>
          <p:cNvPr id="12452" name="Group 164"/>
          <p:cNvGraphicFramePr>
            <a:graphicFrameLocks noGrp="1"/>
          </p:cNvGraphicFramePr>
          <p:nvPr/>
        </p:nvGraphicFramePr>
        <p:xfrm>
          <a:off x="2851150" y="3917950"/>
          <a:ext cx="4097338" cy="715963"/>
        </p:xfrm>
        <a:graphic>
          <a:graphicData uri="http://schemas.openxmlformats.org/drawingml/2006/table">
            <a:tbl>
              <a:tblPr/>
              <a:tblGrid>
                <a:gridCol w="750888"/>
                <a:gridCol w="452437"/>
                <a:gridCol w="450850"/>
                <a:gridCol w="449263"/>
                <a:gridCol w="452437"/>
                <a:gridCol w="376238"/>
                <a:gridCol w="374650"/>
                <a:gridCol w="790575"/>
              </a:tblGrid>
              <a:tr h="176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SPA-711SXL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SPA-713XL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SPA-714XL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2922588" y="1917700"/>
          <a:ext cx="1714500" cy="571500"/>
        </p:xfrm>
        <a:graphic>
          <a:graphicData uri="http://schemas.openxmlformats.org/drawingml/2006/table">
            <a:tbl>
              <a:tblPr/>
              <a:tblGrid>
                <a:gridCol w="735012"/>
                <a:gridCol w="9794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SPC-711M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normal  tension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SPC-712H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high tension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53" name="Group 165"/>
          <p:cNvGraphicFramePr>
            <a:graphicFrameLocks noGrp="1"/>
          </p:cNvGraphicFramePr>
          <p:nvPr/>
        </p:nvGraphicFramePr>
        <p:xfrm>
          <a:off x="2779713" y="6203950"/>
          <a:ext cx="4143375" cy="787400"/>
        </p:xfrm>
        <a:graphic>
          <a:graphicData uri="http://schemas.openxmlformats.org/drawingml/2006/table">
            <a:tbl>
              <a:tblPr/>
              <a:tblGrid>
                <a:gridCol w="874712"/>
                <a:gridCol w="430213"/>
                <a:gridCol w="382587"/>
                <a:gridCol w="460375"/>
                <a:gridCol w="384175"/>
                <a:gridCol w="384175"/>
                <a:gridCol w="382588"/>
                <a:gridCol w="8445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SPA-711BPSXL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SPA-713BPXL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SPA-714BPXL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54" name="Group 166"/>
          <p:cNvGraphicFramePr>
            <a:graphicFrameLocks noGrp="1"/>
          </p:cNvGraphicFramePr>
          <p:nvPr/>
        </p:nvGraphicFramePr>
        <p:xfrm>
          <a:off x="2779713" y="8489950"/>
          <a:ext cx="4241800" cy="571500"/>
        </p:xfrm>
        <a:graphic>
          <a:graphicData uri="http://schemas.openxmlformats.org/drawingml/2006/table">
            <a:tbl>
              <a:tblPr/>
              <a:tblGrid>
                <a:gridCol w="819150"/>
                <a:gridCol w="371475"/>
                <a:gridCol w="371475"/>
                <a:gridCol w="373062"/>
                <a:gridCol w="446088"/>
                <a:gridCol w="371475"/>
                <a:gridCol w="407987"/>
                <a:gridCol w="10810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SPE-711NSXL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.009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Super Light Gauge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SPE-712NXL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 Gauge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444" name="文字方塊 19"/>
          <p:cNvSpPr txBox="1">
            <a:spLocks noChangeArrowheads="1"/>
          </p:cNvSpPr>
          <p:nvPr/>
        </p:nvSpPr>
        <p:spPr bwMode="auto">
          <a:xfrm>
            <a:off x="2779713" y="9132888"/>
            <a:ext cx="2144712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 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8%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鎳纏弦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445" name="文字方塊 22"/>
          <p:cNvSpPr txBox="1">
            <a:spLocks noChangeArrowheads="1"/>
          </p:cNvSpPr>
          <p:nvPr/>
        </p:nvSpPr>
        <p:spPr bwMode="auto">
          <a:xfrm>
            <a:off x="2779713" y="7061200"/>
            <a:ext cx="2144712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美國進口磷青銅纏弦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446" name="文字方塊 24"/>
          <p:cNvSpPr txBox="1">
            <a:spLocks noChangeArrowheads="1"/>
          </p:cNvSpPr>
          <p:nvPr/>
        </p:nvSpPr>
        <p:spPr bwMode="auto">
          <a:xfrm>
            <a:off x="2851150" y="4703763"/>
            <a:ext cx="2144713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美國進口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80/20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銅合金纏弦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447" name="文字方塊 27"/>
          <p:cNvSpPr txBox="1">
            <a:spLocks noChangeArrowheads="1"/>
          </p:cNvSpPr>
          <p:nvPr/>
        </p:nvSpPr>
        <p:spPr bwMode="auto">
          <a:xfrm>
            <a:off x="2922588" y="2560638"/>
            <a:ext cx="214471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進口高韌性尼龍絲芯線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進口透明尼龍弦線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美國進口鍍銀銅纏弦線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</a:p>
        </p:txBody>
      </p:sp>
      <p:pic>
        <p:nvPicPr>
          <p:cNvPr id="124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560513"/>
            <a:ext cx="1500188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4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463" y="5989638"/>
            <a:ext cx="15716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5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463" y="3703638"/>
            <a:ext cx="1571625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5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463" y="8204200"/>
            <a:ext cx="15748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851673" y="917544"/>
            <a:ext cx="1785950" cy="4154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solidFill>
                  <a:schemeClr val="tx1"/>
                </a:solidFill>
                <a:latin typeface="+mn-ea"/>
              </a:rPr>
              <a:t>SPD -61</a:t>
            </a:r>
            <a:r>
              <a:rPr kumimoji="0" lang="zh-TW" altLang="en-US" dirty="0">
                <a:solidFill>
                  <a:schemeClr val="tx1"/>
                </a:solidFill>
                <a:latin typeface="+mn-ea"/>
              </a:rPr>
              <a:t> 系列</a:t>
            </a:r>
          </a:p>
        </p:txBody>
      </p:sp>
      <p:sp>
        <p:nvSpPr>
          <p:cNvPr id="13317" name="文字方塊 18"/>
          <p:cNvSpPr txBox="1">
            <a:spLocks noChangeArrowheads="1"/>
          </p:cNvSpPr>
          <p:nvPr/>
        </p:nvSpPr>
        <p:spPr bwMode="auto">
          <a:xfrm>
            <a:off x="2636838" y="163195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古典吉他弦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鍍銀銅系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13318" name="文字方塊 20"/>
          <p:cNvSpPr txBox="1">
            <a:spLocks noChangeArrowheads="1"/>
          </p:cNvSpPr>
          <p:nvPr/>
        </p:nvSpPr>
        <p:spPr bwMode="auto">
          <a:xfrm>
            <a:off x="2851150" y="3632200"/>
            <a:ext cx="23590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en-US" altLang="zh-TW" sz="1200">
                <a:latin typeface="新細明體" charset="-120"/>
              </a:rPr>
              <a:t>80/20</a:t>
            </a:r>
            <a:r>
              <a:rPr kumimoji="0" lang="zh-TW" altLang="en-US" sz="1200">
                <a:latin typeface="新細明體" charset="-120"/>
              </a:rPr>
              <a:t>銅合金系</a:t>
            </a:r>
            <a:r>
              <a:rPr kumimoji="0" lang="en-US" altLang="zh-TW" sz="1200">
                <a:latin typeface="新細明體" charset="-120"/>
              </a:rPr>
              <a:t>)</a:t>
            </a:r>
            <a:endParaRPr kumimoji="0" lang="zh-TW" altLang="en-US" sz="1200">
              <a:latin typeface="新細明體" charset="-120"/>
            </a:endParaRPr>
          </a:p>
        </p:txBody>
      </p:sp>
      <p:sp>
        <p:nvSpPr>
          <p:cNvPr id="13319" name="文字方塊 23"/>
          <p:cNvSpPr txBox="1">
            <a:spLocks noChangeArrowheads="1"/>
          </p:cNvSpPr>
          <p:nvPr/>
        </p:nvSpPr>
        <p:spPr bwMode="auto">
          <a:xfrm>
            <a:off x="2779713" y="591820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民謠吉他弦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磷青銅系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</a:p>
        </p:txBody>
      </p:sp>
      <p:sp>
        <p:nvSpPr>
          <p:cNvPr id="13320" name="文字方塊 15"/>
          <p:cNvSpPr txBox="1">
            <a:spLocks noChangeArrowheads="1"/>
          </p:cNvSpPr>
          <p:nvPr/>
        </p:nvSpPr>
        <p:spPr bwMode="auto">
          <a:xfrm>
            <a:off x="2779713" y="8204200"/>
            <a:ext cx="22161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電吉他弦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鍍鎳系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429125" y="593725"/>
            <a:ext cx="2928938" cy="9683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滑順的手感</a:t>
            </a:r>
            <a:r>
              <a:rPr kumimoji="0" lang="en-US" altLang="zh-TW" sz="1400" dirty="0">
                <a:latin typeface="Adobe 宋体 Std L" pitchFamily="18" charset="-128"/>
                <a:ea typeface="Adobe 宋体 Std L" pitchFamily="18" charset="-128"/>
              </a:rPr>
              <a:t>----</a:t>
            </a: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聲音圓潤及嘹亮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特殊防銹處理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音程穩定與使用壽命長</a:t>
            </a:r>
          </a:p>
        </p:txBody>
      </p:sp>
      <p:graphicFrame>
        <p:nvGraphicFramePr>
          <p:cNvPr id="13476" name="Group 164"/>
          <p:cNvGraphicFramePr>
            <a:graphicFrameLocks noGrp="1"/>
          </p:cNvGraphicFramePr>
          <p:nvPr/>
        </p:nvGraphicFramePr>
        <p:xfrm>
          <a:off x="2851150" y="3917950"/>
          <a:ext cx="4000500" cy="715963"/>
        </p:xfrm>
        <a:graphic>
          <a:graphicData uri="http://schemas.openxmlformats.org/drawingml/2006/table">
            <a:tbl>
              <a:tblPr/>
              <a:tblGrid>
                <a:gridCol w="733425"/>
                <a:gridCol w="441325"/>
                <a:gridCol w="439738"/>
                <a:gridCol w="439737"/>
                <a:gridCol w="441325"/>
                <a:gridCol w="366713"/>
                <a:gridCol w="366712"/>
                <a:gridCol w="771525"/>
              </a:tblGrid>
              <a:tr h="176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SPA-611SXL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SPA-613XL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.015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SPA-614XL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.016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2922588" y="1917700"/>
          <a:ext cx="1714500" cy="571500"/>
        </p:xfrm>
        <a:graphic>
          <a:graphicData uri="http://schemas.openxmlformats.org/drawingml/2006/table">
            <a:tbl>
              <a:tblPr/>
              <a:tblGrid>
                <a:gridCol w="735012"/>
                <a:gridCol w="9794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SPC-611M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normal  tension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SPC-612H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high tension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477" name="Group 165"/>
          <p:cNvGraphicFramePr>
            <a:graphicFrameLocks noGrp="1"/>
          </p:cNvGraphicFramePr>
          <p:nvPr/>
        </p:nvGraphicFramePr>
        <p:xfrm>
          <a:off x="2779713" y="6203950"/>
          <a:ext cx="4143375" cy="787400"/>
        </p:xfrm>
        <a:graphic>
          <a:graphicData uri="http://schemas.openxmlformats.org/drawingml/2006/table">
            <a:tbl>
              <a:tblPr/>
              <a:tblGrid>
                <a:gridCol w="874712"/>
                <a:gridCol w="430213"/>
                <a:gridCol w="382587"/>
                <a:gridCol w="460375"/>
                <a:gridCol w="384175"/>
                <a:gridCol w="384175"/>
                <a:gridCol w="382588"/>
                <a:gridCol w="8445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SPA-611BPSXL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SPA-613BPXL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SPA-614BPXL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2779713" y="8489950"/>
          <a:ext cx="4071937" cy="571500"/>
        </p:xfrm>
        <a:graphic>
          <a:graphicData uri="http://schemas.openxmlformats.org/drawingml/2006/table">
            <a:tbl>
              <a:tblPr/>
              <a:tblGrid>
                <a:gridCol w="785818"/>
                <a:gridCol w="357190"/>
                <a:gridCol w="357190"/>
                <a:gridCol w="357190"/>
                <a:gridCol w="428628"/>
                <a:gridCol w="357190"/>
                <a:gridCol w="428628"/>
                <a:gridCol w="1000132"/>
              </a:tblGrid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1 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2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3G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4D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6E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6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11NSXL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.009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.011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.024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Super Light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SPE-612NXL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.013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.017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</a:t>
                      </a:r>
                      <a:r>
                        <a:rPr lang="en-US" altLang="zh-TW" sz="800" b="0" i="0" u="none" strike="noStrike" dirty="0" err="1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Ligh</a:t>
                      </a:r>
                      <a:r>
                        <a:rPr lang="en-US" altLang="zh-TW" sz="800" b="0" i="0" u="none" strike="noStrike" baseline="0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468" name="文字方塊 19"/>
          <p:cNvSpPr txBox="1">
            <a:spLocks noChangeArrowheads="1"/>
          </p:cNvSpPr>
          <p:nvPr/>
        </p:nvSpPr>
        <p:spPr bwMode="auto">
          <a:xfrm>
            <a:off x="2779713" y="9132888"/>
            <a:ext cx="21447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進口鍍鎳纏弦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469" name="文字方塊 22"/>
          <p:cNvSpPr txBox="1">
            <a:spLocks noChangeArrowheads="1"/>
          </p:cNvSpPr>
          <p:nvPr/>
        </p:nvSpPr>
        <p:spPr bwMode="auto">
          <a:xfrm>
            <a:off x="2779713" y="7061200"/>
            <a:ext cx="21447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磷青銅纏弦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470" name="文字方塊 24"/>
          <p:cNvSpPr txBox="1">
            <a:spLocks noChangeArrowheads="1"/>
          </p:cNvSpPr>
          <p:nvPr/>
        </p:nvSpPr>
        <p:spPr bwMode="auto">
          <a:xfrm>
            <a:off x="2851150" y="4703763"/>
            <a:ext cx="21447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80/20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銅合金纏弦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471" name="文字方塊 27"/>
          <p:cNvSpPr txBox="1">
            <a:spLocks noChangeArrowheads="1"/>
          </p:cNvSpPr>
          <p:nvPr/>
        </p:nvSpPr>
        <p:spPr bwMode="auto">
          <a:xfrm>
            <a:off x="2922588" y="2703513"/>
            <a:ext cx="21447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進口高韌性尼龍絲芯線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進口透明尼龍弦線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進口鍍銀銅纏弦線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</a:p>
        </p:txBody>
      </p:sp>
      <p:pic>
        <p:nvPicPr>
          <p:cNvPr id="134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463" y="1560513"/>
            <a:ext cx="15367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7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5" y="5756275"/>
            <a:ext cx="157162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7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025" y="3489325"/>
            <a:ext cx="157162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7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025" y="7989888"/>
            <a:ext cx="1571625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708797" y="917544"/>
            <a:ext cx="1785950" cy="41549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solidFill>
                  <a:schemeClr val="tx1"/>
                </a:solidFill>
                <a:latin typeface="+mn-ea"/>
              </a:rPr>
              <a:t>SPD -73</a:t>
            </a:r>
            <a:r>
              <a:rPr kumimoji="0" lang="zh-TW" altLang="en-US" dirty="0">
                <a:solidFill>
                  <a:schemeClr val="tx1"/>
                </a:solidFill>
                <a:latin typeface="+mn-ea"/>
              </a:rPr>
              <a:t> 系列</a:t>
            </a:r>
          </a:p>
        </p:txBody>
      </p:sp>
      <p:sp>
        <p:nvSpPr>
          <p:cNvPr id="20485" name="文字方塊 18"/>
          <p:cNvSpPr txBox="1">
            <a:spLocks noChangeArrowheads="1"/>
          </p:cNvSpPr>
          <p:nvPr/>
        </p:nvSpPr>
        <p:spPr bwMode="auto">
          <a:xfrm>
            <a:off x="2636838" y="163195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古典吉他弦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鍍銀銅系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851150" y="3703638"/>
            <a:ext cx="23590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200" dirty="0">
                <a:latin typeface="+mn-lt"/>
                <a:ea typeface="+mn-ea"/>
              </a:rPr>
              <a:t>名謠吉他弦  </a:t>
            </a:r>
            <a:r>
              <a:rPr kumimoji="0" lang="en-US" altLang="zh-TW" sz="1200" dirty="0">
                <a:latin typeface="+mn-lt"/>
                <a:ea typeface="+mn-ea"/>
              </a:rPr>
              <a:t>(</a:t>
            </a:r>
            <a:r>
              <a:rPr kumimoji="0" lang="en-US" altLang="zh-TW" sz="1200" dirty="0">
                <a:latin typeface="+mn-ea"/>
                <a:ea typeface="+mn-ea"/>
              </a:rPr>
              <a:t>80/20</a:t>
            </a:r>
            <a:r>
              <a:rPr kumimoji="0" lang="zh-TW" altLang="en-US" sz="1200" dirty="0">
                <a:latin typeface="+mn-ea"/>
                <a:ea typeface="+mn-ea"/>
              </a:rPr>
              <a:t>銅合金系</a:t>
            </a:r>
            <a:r>
              <a:rPr kumimoji="0" lang="en-US" altLang="zh-TW" sz="1200" dirty="0">
                <a:latin typeface="+mn-ea"/>
                <a:ea typeface="+mn-ea"/>
              </a:rPr>
              <a:t>)</a:t>
            </a:r>
            <a:endParaRPr kumimoji="0" lang="zh-TW" altLang="en-US" sz="1200" dirty="0">
              <a:latin typeface="+mn-ea"/>
              <a:ea typeface="+mn-ea"/>
            </a:endParaRPr>
          </a:p>
        </p:txBody>
      </p:sp>
      <p:sp>
        <p:nvSpPr>
          <p:cNvPr id="20487" name="文字方塊 23"/>
          <p:cNvSpPr txBox="1">
            <a:spLocks noChangeArrowheads="1"/>
          </p:cNvSpPr>
          <p:nvPr/>
        </p:nvSpPr>
        <p:spPr bwMode="auto">
          <a:xfrm>
            <a:off x="2779713" y="591820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名謠吉他弦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磷青銅系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</a:p>
        </p:txBody>
      </p:sp>
      <p:sp>
        <p:nvSpPr>
          <p:cNvPr id="20488" name="文字方塊 15"/>
          <p:cNvSpPr txBox="1">
            <a:spLocks noChangeArrowheads="1"/>
          </p:cNvSpPr>
          <p:nvPr/>
        </p:nvSpPr>
        <p:spPr bwMode="auto">
          <a:xfrm>
            <a:off x="2779713" y="8204200"/>
            <a:ext cx="22161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電吉他弦  </a:t>
            </a:r>
            <a:r>
              <a:rPr kumimoji="0" lang="en-US" altLang="zh-TW" sz="1200">
                <a:latin typeface="Constantia" pitchFamily="18" charset="0"/>
              </a:rPr>
              <a:t>(8%</a:t>
            </a:r>
            <a:r>
              <a:rPr kumimoji="0" lang="zh-TW" altLang="en-US" sz="1200">
                <a:latin typeface="Constantia" pitchFamily="18" charset="0"/>
              </a:rPr>
              <a:t>鍍鎳系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424363" y="703263"/>
            <a:ext cx="2928937" cy="9540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滑順的手感</a:t>
            </a:r>
            <a:r>
              <a:rPr kumimoji="0" lang="en-US" altLang="zh-TW" sz="1400" dirty="0">
                <a:latin typeface="Adobe 宋体 Std L" pitchFamily="18" charset="-128"/>
                <a:ea typeface="Adobe 宋体 Std L" pitchFamily="18" charset="-128"/>
              </a:rPr>
              <a:t>----</a:t>
            </a: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聲音圓潤及嘹亮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特殊防銹處理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音程穩定與使用壽命較一般更長久</a:t>
            </a:r>
          </a:p>
        </p:txBody>
      </p:sp>
      <p:graphicFrame>
        <p:nvGraphicFramePr>
          <p:cNvPr id="20490" name="Group 10"/>
          <p:cNvGraphicFramePr>
            <a:graphicFrameLocks noGrp="1"/>
          </p:cNvGraphicFramePr>
          <p:nvPr/>
        </p:nvGraphicFramePr>
        <p:xfrm>
          <a:off x="2851150" y="3989388"/>
          <a:ext cx="4000500" cy="715962"/>
        </p:xfrm>
        <a:graphic>
          <a:graphicData uri="http://schemas.openxmlformats.org/drawingml/2006/table">
            <a:tbl>
              <a:tblPr/>
              <a:tblGrid>
                <a:gridCol w="733425"/>
                <a:gridCol w="441325"/>
                <a:gridCol w="439738"/>
                <a:gridCol w="439737"/>
                <a:gridCol w="441325"/>
                <a:gridCol w="366713"/>
                <a:gridCol w="366712"/>
                <a:gridCol w="771525"/>
              </a:tblGrid>
              <a:tr h="176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SPA-731SXL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SPA-733XL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SPA-734XL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2922588" y="1917700"/>
          <a:ext cx="1714500" cy="571500"/>
        </p:xfrm>
        <a:graphic>
          <a:graphicData uri="http://schemas.openxmlformats.org/drawingml/2006/table">
            <a:tbl>
              <a:tblPr/>
              <a:tblGrid>
                <a:gridCol w="735012"/>
                <a:gridCol w="9794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SPC-731M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normal  tension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SPC-732H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high tension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551" name="Group 71"/>
          <p:cNvGraphicFramePr>
            <a:graphicFrameLocks noGrp="1"/>
          </p:cNvGraphicFramePr>
          <p:nvPr/>
        </p:nvGraphicFramePr>
        <p:xfrm>
          <a:off x="2779713" y="6203950"/>
          <a:ext cx="4143375" cy="787400"/>
        </p:xfrm>
        <a:graphic>
          <a:graphicData uri="http://schemas.openxmlformats.org/drawingml/2006/table">
            <a:tbl>
              <a:tblPr/>
              <a:tblGrid>
                <a:gridCol w="874712"/>
                <a:gridCol w="430213"/>
                <a:gridCol w="382587"/>
                <a:gridCol w="460375"/>
                <a:gridCol w="384175"/>
                <a:gridCol w="384175"/>
                <a:gridCol w="382588"/>
                <a:gridCol w="8445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SPA-731BPSXL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SPA-733BPXL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SPA-734BPXL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2779713" y="8489950"/>
          <a:ext cx="4071937" cy="571500"/>
        </p:xfrm>
        <a:graphic>
          <a:graphicData uri="http://schemas.openxmlformats.org/drawingml/2006/table">
            <a:tbl>
              <a:tblPr/>
              <a:tblGrid>
                <a:gridCol w="785818"/>
                <a:gridCol w="357190"/>
                <a:gridCol w="357190"/>
                <a:gridCol w="357190"/>
                <a:gridCol w="428628"/>
                <a:gridCol w="357190"/>
                <a:gridCol w="428628"/>
                <a:gridCol w="1000132"/>
              </a:tblGrid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1 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2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3G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4D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6E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73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1NSXL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.009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.011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.024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Super Light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SPE-732NXL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.013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.017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</a:t>
                      </a:r>
                      <a:r>
                        <a:rPr lang="en-US" altLang="zh-TW" sz="800" b="0" i="0" u="none" strike="noStrike" dirty="0" err="1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Ligh</a:t>
                      </a:r>
                      <a:r>
                        <a:rPr lang="en-US" altLang="zh-TW" sz="800" b="0" i="0" u="none" strike="noStrike" baseline="0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636" name="文字方塊 19"/>
          <p:cNvSpPr txBox="1">
            <a:spLocks noChangeArrowheads="1"/>
          </p:cNvSpPr>
          <p:nvPr/>
        </p:nvSpPr>
        <p:spPr bwMode="auto">
          <a:xfrm>
            <a:off x="2779713" y="9132888"/>
            <a:ext cx="21447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 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8%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鎳纏弦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637" name="文字方塊 22"/>
          <p:cNvSpPr txBox="1">
            <a:spLocks noChangeArrowheads="1"/>
          </p:cNvSpPr>
          <p:nvPr/>
        </p:nvSpPr>
        <p:spPr bwMode="auto">
          <a:xfrm>
            <a:off x="2779713" y="7061200"/>
            <a:ext cx="21447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進口磷青銅纏弦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638" name="文字方塊 24"/>
          <p:cNvSpPr txBox="1">
            <a:spLocks noChangeArrowheads="1"/>
          </p:cNvSpPr>
          <p:nvPr/>
        </p:nvSpPr>
        <p:spPr bwMode="auto">
          <a:xfrm>
            <a:off x="2851150" y="4775200"/>
            <a:ext cx="21447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80/20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銅合金纏弦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639" name="文字方塊 27"/>
          <p:cNvSpPr txBox="1">
            <a:spLocks noChangeArrowheads="1"/>
          </p:cNvSpPr>
          <p:nvPr/>
        </p:nvSpPr>
        <p:spPr bwMode="auto">
          <a:xfrm>
            <a:off x="2922588" y="2560638"/>
            <a:ext cx="21447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進口高韌性尼龍絲芯線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進口透明尼龍弦線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進口鍍銀銅纏弦線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</a:p>
        </p:txBody>
      </p:sp>
      <p:pic>
        <p:nvPicPr>
          <p:cNvPr id="206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588" y="1703388"/>
            <a:ext cx="164306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588" y="3846513"/>
            <a:ext cx="164306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588" y="6061075"/>
            <a:ext cx="1643062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3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588" y="8275638"/>
            <a:ext cx="168116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851673" y="917544"/>
            <a:ext cx="1785950" cy="41549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>
                <a:solidFill>
                  <a:schemeClr val="tx1"/>
                </a:solidFill>
                <a:latin typeface="+mn-ea"/>
              </a:rPr>
              <a:t>SPD -63</a:t>
            </a:r>
            <a:r>
              <a:rPr kumimoji="0" lang="zh-TW" altLang="en-US" dirty="0">
                <a:solidFill>
                  <a:schemeClr val="tx1"/>
                </a:solidFill>
                <a:latin typeface="+mn-ea"/>
              </a:rPr>
              <a:t> 系列</a:t>
            </a:r>
          </a:p>
        </p:txBody>
      </p:sp>
      <p:sp>
        <p:nvSpPr>
          <p:cNvPr id="19461" name="文字方塊 18"/>
          <p:cNvSpPr txBox="1">
            <a:spLocks noChangeArrowheads="1"/>
          </p:cNvSpPr>
          <p:nvPr/>
        </p:nvSpPr>
        <p:spPr bwMode="auto">
          <a:xfrm>
            <a:off x="2636838" y="163195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古典吉他弦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鍍銀銅系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851150" y="3632200"/>
            <a:ext cx="23590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200" dirty="0">
                <a:latin typeface="+mn-lt"/>
                <a:ea typeface="+mn-ea"/>
              </a:rPr>
              <a:t>名謠吉他弦  </a:t>
            </a:r>
            <a:r>
              <a:rPr kumimoji="0" lang="en-US" altLang="zh-TW" sz="1200" dirty="0">
                <a:latin typeface="+mn-lt"/>
                <a:ea typeface="+mn-ea"/>
              </a:rPr>
              <a:t>(</a:t>
            </a:r>
            <a:r>
              <a:rPr kumimoji="0" lang="en-US" altLang="zh-TW" sz="1200" dirty="0">
                <a:latin typeface="+mn-ea"/>
                <a:ea typeface="+mn-ea"/>
              </a:rPr>
              <a:t>80/20</a:t>
            </a:r>
            <a:r>
              <a:rPr kumimoji="0" lang="zh-TW" altLang="en-US" sz="1200" dirty="0">
                <a:latin typeface="+mn-ea"/>
                <a:ea typeface="+mn-ea"/>
              </a:rPr>
              <a:t>銅合金系</a:t>
            </a:r>
            <a:r>
              <a:rPr kumimoji="0" lang="en-US" altLang="zh-TW" sz="1200" dirty="0">
                <a:latin typeface="+mn-ea"/>
                <a:ea typeface="+mn-ea"/>
              </a:rPr>
              <a:t>)</a:t>
            </a:r>
            <a:endParaRPr kumimoji="0" lang="zh-TW" altLang="en-US" sz="1200" dirty="0">
              <a:latin typeface="+mn-ea"/>
              <a:ea typeface="+mn-ea"/>
            </a:endParaRPr>
          </a:p>
        </p:txBody>
      </p:sp>
      <p:sp>
        <p:nvSpPr>
          <p:cNvPr id="19463" name="文字方塊 23"/>
          <p:cNvSpPr txBox="1">
            <a:spLocks noChangeArrowheads="1"/>
          </p:cNvSpPr>
          <p:nvPr/>
        </p:nvSpPr>
        <p:spPr bwMode="auto">
          <a:xfrm>
            <a:off x="2779713" y="5918200"/>
            <a:ext cx="2144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名謠吉他弦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磷青銅系</a:t>
            </a:r>
            <a:r>
              <a:rPr kumimoji="0" lang="en-US" altLang="zh-TW" sz="1200">
                <a:latin typeface="Constantia" pitchFamily="18" charset="0"/>
              </a:rPr>
              <a:t>)</a:t>
            </a:r>
          </a:p>
        </p:txBody>
      </p:sp>
      <p:sp>
        <p:nvSpPr>
          <p:cNvPr id="19464" name="文字方塊 15"/>
          <p:cNvSpPr txBox="1">
            <a:spLocks noChangeArrowheads="1"/>
          </p:cNvSpPr>
          <p:nvPr/>
        </p:nvSpPr>
        <p:spPr bwMode="auto">
          <a:xfrm>
            <a:off x="2779713" y="8204200"/>
            <a:ext cx="22161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>
                <a:latin typeface="Constantia" pitchFamily="18" charset="0"/>
              </a:rPr>
              <a:t>電吉他弦  </a:t>
            </a:r>
            <a:r>
              <a:rPr kumimoji="0" lang="en-US" altLang="zh-TW" sz="1200">
                <a:latin typeface="Constantia" pitchFamily="18" charset="0"/>
              </a:rPr>
              <a:t>(</a:t>
            </a:r>
            <a:r>
              <a:rPr kumimoji="0" lang="zh-TW" altLang="en-US" sz="1200">
                <a:latin typeface="Constantia" pitchFamily="18" charset="0"/>
              </a:rPr>
              <a:t>鍍鎳系</a:t>
            </a:r>
            <a:r>
              <a:rPr kumimoji="0" lang="en-US" altLang="zh-TW" sz="1200">
                <a:latin typeface="Constantia" pitchFamily="18" charset="0"/>
              </a:rPr>
              <a:t>)</a:t>
            </a:r>
            <a:endParaRPr kumimoji="0" lang="zh-TW" altLang="en-US" sz="1200">
              <a:latin typeface="Constantia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424363" y="703263"/>
            <a:ext cx="2857500" cy="9540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滑順的手感</a:t>
            </a:r>
            <a:r>
              <a:rPr kumimoji="0" lang="en-US" altLang="zh-TW" sz="1400" dirty="0">
                <a:latin typeface="Adobe 宋体 Std L" pitchFamily="18" charset="-128"/>
                <a:ea typeface="Adobe 宋体 Std L" pitchFamily="18" charset="-128"/>
              </a:rPr>
              <a:t>----</a:t>
            </a: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聲音圓潤及嘹亮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特殊防銹處理</a:t>
            </a:r>
            <a:endParaRPr kumimoji="0" lang="en-US" altLang="zh-TW" sz="1400" dirty="0">
              <a:latin typeface="Adobe 宋体 Std L" pitchFamily="18" charset="-128"/>
              <a:ea typeface="Adobe 宋体 Std L" pitchFamily="18" charset="-128"/>
            </a:endParaRPr>
          </a:p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latin typeface="Adobe 宋体 Std L" pitchFamily="18" charset="-128"/>
                <a:ea typeface="Adobe 宋体 Std L" pitchFamily="18" charset="-128"/>
              </a:rPr>
              <a:t>音程穩定與使用壽命長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2851150" y="3917950"/>
          <a:ext cx="4000500" cy="714375"/>
        </p:xfrm>
        <a:graphic>
          <a:graphicData uri="http://schemas.openxmlformats.org/drawingml/2006/table">
            <a:tbl>
              <a:tblPr/>
              <a:tblGrid>
                <a:gridCol w="733808"/>
                <a:gridCol w="440287"/>
                <a:gridCol w="440287"/>
                <a:gridCol w="440287"/>
                <a:gridCol w="440287"/>
                <a:gridCol w="366905"/>
                <a:gridCol w="366905"/>
                <a:gridCol w="771764"/>
              </a:tblGrid>
              <a:tr h="17642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1 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2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3G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4D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6E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6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SPA-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63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1SXL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.010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.014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.023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.039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.047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Extra-Light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3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SPA-633XL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.011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.015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.023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.052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Custom-Light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3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SPA-634XL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.016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.024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.042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.053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Light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2922588" y="1917700"/>
          <a:ext cx="1714500" cy="571500"/>
        </p:xfrm>
        <a:graphic>
          <a:graphicData uri="http://schemas.openxmlformats.org/drawingml/2006/table">
            <a:tbl>
              <a:tblPr/>
              <a:tblGrid>
                <a:gridCol w="735012"/>
                <a:gridCol w="979488"/>
              </a:tblGrid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SPC-631M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normal  tension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SPC-632H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high tension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527" name="Group 71"/>
          <p:cNvGraphicFramePr>
            <a:graphicFrameLocks noGrp="1"/>
          </p:cNvGraphicFramePr>
          <p:nvPr/>
        </p:nvGraphicFramePr>
        <p:xfrm>
          <a:off x="2779713" y="6203950"/>
          <a:ext cx="4143375" cy="787400"/>
        </p:xfrm>
        <a:graphic>
          <a:graphicData uri="http://schemas.openxmlformats.org/drawingml/2006/table">
            <a:tbl>
              <a:tblPr/>
              <a:tblGrid>
                <a:gridCol w="874712"/>
                <a:gridCol w="430213"/>
                <a:gridCol w="382587"/>
                <a:gridCol w="460375"/>
                <a:gridCol w="384175"/>
                <a:gridCol w="384175"/>
                <a:gridCol w="382588"/>
                <a:gridCol w="844550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MODEL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1 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2 B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3G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4D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5A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6E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規格仕樣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SPA-631BPSXL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.010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.014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.030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.039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.047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Extra-Light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SPA-633BPXL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.011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.015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Custom-Light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SPA-634BPXL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.012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.016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.024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.032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.042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.053</a:t>
                      </a:r>
                      <a:r>
                        <a:rPr kumimoji="0" lang="zh-TW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　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中圓體(P)"/>
                          <a:ea typeface="新細明體" charset="-120"/>
                        </a:rPr>
                        <a:t>  Light</a:t>
                      </a:r>
                      <a:endParaRPr kumimoji="0" lang="zh-TW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中圓體(P)"/>
                        <a:ea typeface="新細明體" charset="-12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2779713" y="8489950"/>
          <a:ext cx="4071937" cy="571500"/>
        </p:xfrm>
        <a:graphic>
          <a:graphicData uri="http://schemas.openxmlformats.org/drawingml/2006/table">
            <a:tbl>
              <a:tblPr/>
              <a:tblGrid>
                <a:gridCol w="785818"/>
                <a:gridCol w="357190"/>
                <a:gridCol w="357190"/>
                <a:gridCol w="357190"/>
                <a:gridCol w="428628"/>
                <a:gridCol w="357190"/>
                <a:gridCol w="428628"/>
                <a:gridCol w="1000132"/>
              </a:tblGrid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1 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2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3G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4D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華康中圓體(P)"/>
                        </a:rPr>
                        <a:t>5A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6E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</a:t>
                      </a: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63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1NSXL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.009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.011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.024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.042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Super Light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SPE-632NXL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.013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.017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.046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 </a:t>
                      </a:r>
                      <a:r>
                        <a:rPr lang="en-US" altLang="zh-TW" sz="800" b="0" i="0" u="none" strike="noStrike" dirty="0" err="1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Ligh</a:t>
                      </a:r>
                      <a:r>
                        <a:rPr lang="en-US" altLang="zh-TW" sz="800" b="0" i="0" u="none" strike="noStrike" baseline="0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 Gauge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612" name="文字方塊 19"/>
          <p:cNvSpPr txBox="1">
            <a:spLocks noChangeArrowheads="1"/>
          </p:cNvSpPr>
          <p:nvPr/>
        </p:nvSpPr>
        <p:spPr bwMode="auto">
          <a:xfrm>
            <a:off x="2779713" y="9132888"/>
            <a:ext cx="214471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進口鍍鎳纏弦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613" name="文字方塊 22"/>
          <p:cNvSpPr txBox="1">
            <a:spLocks noChangeArrowheads="1"/>
          </p:cNvSpPr>
          <p:nvPr/>
        </p:nvSpPr>
        <p:spPr bwMode="auto">
          <a:xfrm>
            <a:off x="2779713" y="7061200"/>
            <a:ext cx="21447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磷青銅纏弦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614" name="文字方塊 24"/>
          <p:cNvSpPr txBox="1">
            <a:spLocks noChangeArrowheads="1"/>
          </p:cNvSpPr>
          <p:nvPr/>
        </p:nvSpPr>
        <p:spPr bwMode="auto">
          <a:xfrm>
            <a:off x="2851150" y="4703763"/>
            <a:ext cx="21447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進口鍍層鋼絲光弦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進口六角鋼芯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80/20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銅合金纏弦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pPr>
              <a:buFont typeface="Arial" charset="0"/>
              <a:buChar char="•"/>
            </a:pP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615" name="文字方塊 27"/>
          <p:cNvSpPr txBox="1">
            <a:spLocks noChangeArrowheads="1"/>
          </p:cNvSpPr>
          <p:nvPr/>
        </p:nvSpPr>
        <p:spPr bwMode="auto">
          <a:xfrm>
            <a:off x="2922588" y="2560638"/>
            <a:ext cx="21447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進口高韌性尼龍絲芯線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進口透明尼龍弦線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1100">
                <a:latin typeface="標楷體" pitchFamily="65" charset="-120"/>
                <a:ea typeface="標楷體" pitchFamily="65" charset="-120"/>
              </a:rPr>
              <a:t>* </a:t>
            </a:r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進口鍍銀銅纏弦線</a:t>
            </a:r>
            <a:endParaRPr kumimoji="0" lang="en-US" altLang="zh-TW" sz="110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1100">
                <a:latin typeface="標楷體" pitchFamily="65" charset="-120"/>
                <a:ea typeface="標楷體" pitchFamily="65" charset="-120"/>
              </a:rPr>
              <a:t>* 特殊防銹塗層處理</a:t>
            </a:r>
          </a:p>
        </p:txBody>
      </p:sp>
      <p:pic>
        <p:nvPicPr>
          <p:cNvPr id="196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631950"/>
            <a:ext cx="15557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0900" y="3703638"/>
            <a:ext cx="15922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1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0900" y="5989638"/>
            <a:ext cx="1571625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1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0900" y="8275638"/>
            <a:ext cx="15954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2338" y="2638425"/>
            <a:ext cx="22860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3775" y="6459538"/>
            <a:ext cx="2214563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351213" y="2989263"/>
          <a:ext cx="2674937" cy="411162"/>
        </p:xfrm>
        <a:graphic>
          <a:graphicData uri="http://schemas.openxmlformats.org/drawingml/2006/table">
            <a:tbl>
              <a:tblPr/>
              <a:tblGrid>
                <a:gridCol w="832732"/>
                <a:gridCol w="488048"/>
                <a:gridCol w="475847"/>
                <a:gridCol w="439243"/>
                <a:gridCol w="439243"/>
              </a:tblGrid>
              <a:tr h="21431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1st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2nd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3rd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4th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64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SPU580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.028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.033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.029W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565921" y="488916"/>
            <a:ext cx="342902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烏克麗麗系列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422650" y="7132638"/>
          <a:ext cx="2674938" cy="393700"/>
        </p:xfrm>
        <a:graphic>
          <a:graphicData uri="http://schemas.openxmlformats.org/drawingml/2006/table">
            <a:tbl>
              <a:tblPr/>
              <a:tblGrid>
                <a:gridCol w="832732"/>
                <a:gridCol w="488048"/>
                <a:gridCol w="475847"/>
                <a:gridCol w="439243"/>
                <a:gridCol w="439243"/>
              </a:tblGrid>
              <a:tr h="19645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MODEL</a:t>
                      </a:r>
                      <a:r>
                        <a:rPr lang="zh-TW" alt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1st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2nd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3rd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4th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64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SPU540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.028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.033</a:t>
                      </a:r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latin typeface="華康中圓體(P)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.040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 smtClean="0">
                          <a:solidFill>
                            <a:srgbClr val="000000"/>
                          </a:solidFill>
                          <a:latin typeface="華康中圓體(P)"/>
                        </a:rPr>
                        <a:t>.028</a:t>
                      </a:r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latin typeface="華康中圓體(P)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477" name="文字方塊 8"/>
          <p:cNvSpPr txBox="1">
            <a:spLocks noChangeArrowheads="1"/>
          </p:cNvSpPr>
          <p:nvPr/>
        </p:nvSpPr>
        <p:spPr bwMode="auto">
          <a:xfrm>
            <a:off x="3351213" y="3489325"/>
            <a:ext cx="2144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1200">
                <a:latin typeface="標楷體" pitchFamily="65" charset="-120"/>
                <a:ea typeface="標楷體" pitchFamily="65" charset="-120"/>
              </a:rPr>
              <a:t>* SILVER PLATED WOUND</a:t>
            </a:r>
          </a:p>
          <a:p>
            <a:r>
              <a:rPr kumimoji="0" lang="en-US" altLang="zh-TW" sz="1200">
                <a:latin typeface="標楷體" pitchFamily="65" charset="-120"/>
                <a:ea typeface="標楷體" pitchFamily="65" charset="-120"/>
              </a:rPr>
              <a:t>* CLEAR NYLON</a:t>
            </a: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478" name="文字方塊 12"/>
          <p:cNvSpPr txBox="1">
            <a:spLocks noChangeArrowheads="1"/>
          </p:cNvSpPr>
          <p:nvPr/>
        </p:nvSpPr>
        <p:spPr bwMode="auto">
          <a:xfrm>
            <a:off x="3422650" y="7704138"/>
            <a:ext cx="2144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1200">
                <a:latin typeface="標楷體" pitchFamily="65" charset="-120"/>
                <a:ea typeface="標楷體" pitchFamily="65" charset="-120"/>
              </a:rPr>
              <a:t>* CLEAR NYLON</a:t>
            </a:r>
            <a:endParaRPr kumimoji="0" lang="zh-TW" altLang="en-US" sz="12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流線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流線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4364</TotalTime>
  <Words>1965</Words>
  <Application>Microsoft Office PowerPoint</Application>
  <PresentationFormat>自訂</PresentationFormat>
  <Paragraphs>627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簡報設計範本</vt:lpstr>
      </vt:variant>
      <vt:variant>
        <vt:i4>5</vt:i4>
      </vt:variant>
      <vt:variant>
        <vt:lpstr>投影片標題</vt:lpstr>
      </vt:variant>
      <vt:variant>
        <vt:i4>9</vt:i4>
      </vt:variant>
    </vt:vector>
  </HeadingPairs>
  <TitlesOfParts>
    <vt:vector size="23" baseType="lpstr">
      <vt:lpstr>Arial</vt:lpstr>
      <vt:lpstr>新細明體</vt:lpstr>
      <vt:lpstr>Calibri</vt:lpstr>
      <vt:lpstr>微軟正黑體</vt:lpstr>
      <vt:lpstr>Constantia</vt:lpstr>
      <vt:lpstr>Wingdings 2</vt:lpstr>
      <vt:lpstr>Adobe 宋体 Std L</vt:lpstr>
      <vt:lpstr>華康中圓體(P)</vt:lpstr>
      <vt:lpstr>標楷體</vt:lpstr>
      <vt:lpstr>流線</vt:lpstr>
      <vt:lpstr>流線</vt:lpstr>
      <vt:lpstr>流線</vt:lpstr>
      <vt:lpstr>流線</vt:lpstr>
      <vt:lpstr>流線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user999</cp:lastModifiedBy>
  <cp:revision>285</cp:revision>
  <dcterms:created xsi:type="dcterms:W3CDTF">2011-10-02T13:48:42Z</dcterms:created>
  <dcterms:modified xsi:type="dcterms:W3CDTF">2013-07-16T15:30:38Z</dcterms:modified>
</cp:coreProperties>
</file>