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16"/>
  </p:notesMasterIdLst>
  <p:sldIdLst>
    <p:sldId id="256" r:id="rId2"/>
    <p:sldId id="313" r:id="rId3"/>
    <p:sldId id="326" r:id="rId4"/>
    <p:sldId id="352" r:id="rId5"/>
    <p:sldId id="312" r:id="rId6"/>
    <p:sldId id="353" r:id="rId7"/>
    <p:sldId id="354" r:id="rId8"/>
    <p:sldId id="355" r:id="rId9"/>
    <p:sldId id="356" r:id="rId10"/>
    <p:sldId id="357" r:id="rId11"/>
    <p:sldId id="358" r:id="rId12"/>
    <p:sldId id="359" r:id="rId13"/>
    <p:sldId id="360" r:id="rId14"/>
    <p:sldId id="36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21F7"/>
    <a:srgbClr val="4432D8"/>
    <a:srgbClr val="FFFFFF"/>
    <a:srgbClr val="3B2EEA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973" autoAdjust="0"/>
  </p:normalViewPr>
  <p:slideViewPr>
    <p:cSldViewPr>
      <p:cViewPr>
        <p:scale>
          <a:sx n="66" d="100"/>
          <a:sy n="66" d="100"/>
        </p:scale>
        <p:origin x="-636" y="-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915B5-EE83-4079-BA00-81694D9F2A19}" type="datetimeFigureOut">
              <a:rPr lang="zh-TW" altLang="en-US" smtClean="0"/>
              <a:t>2014/2/6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CFC224-C98D-4223-9330-ABE6F121F4A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9874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FC224-C98D-4223-9330-ABE6F121F4A9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0202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FC224-C98D-4223-9330-ABE6F121F4A9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0202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7" name="副標題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30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2/6/2014</a:t>
            </a:fld>
            <a:endParaRPr lang="en-US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2/6/2014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2/6/2014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2/6/2014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2/6/2014</a:t>
            </a:fld>
            <a:endParaRPr 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2/6/2014</a:t>
            </a:fld>
            <a:endParaRPr 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2/6/2014</a:t>
            </a:fld>
            <a:endParaRPr 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2/6/2014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剪去並圓角化單一角落矩形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角三角形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2/6/2014</a:t>
            </a:fld>
            <a:endParaRPr lang="en-US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10" name="手繪多邊形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手繪多邊形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2/6/2014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2/6/2014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手繪多邊形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標題版面配置區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0" name="文字版面配置區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F699CBE-567E-4677-AEC0-3CA2D9D6B8D3}" type="datetimeFigureOut">
              <a:rPr lang="zh-TW" altLang="en-US" smtClean="0">
                <a:solidFill>
                  <a:srgbClr val="04617B">
                    <a:shade val="90000"/>
                  </a:srgbClr>
                </a:solidFill>
              </a:rPr>
              <a:pPr/>
              <a:t>2014/2/6</a:t>
            </a:fld>
            <a:endParaRPr lang="zh-TW" alt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頁尾版面配置區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zh-TW" alt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EE9290B-241A-40BD-BB97-9F17EC9BD867}" type="slidenum">
              <a:rPr lang="zh-TW" alt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zh-TW" altLang="en-US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手繪多邊形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手繪多邊形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620688"/>
            <a:ext cx="2304256" cy="2304256"/>
          </a:xfrm>
          <a:prstGeom prst="rect">
            <a:avLst/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4" name="矩形 3"/>
          <p:cNvSpPr/>
          <p:nvPr/>
        </p:nvSpPr>
        <p:spPr>
          <a:xfrm>
            <a:off x="0" y="2215892"/>
            <a:ext cx="9144000" cy="40934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reezing" dir="t">
                <a:rot lat="0" lon="0" rev="4800000"/>
              </a:lightRig>
            </a:scene3d>
            <a:sp3d prstMaterial="dkEdge"/>
          </a:bodyPr>
          <a:lstStyle/>
          <a:p>
            <a:pPr algn="ctr"/>
            <a:endParaRPr lang="en-US" altLang="zh-TW" sz="6000" b="1" i="1" cap="none" spc="0" dirty="0" smtClean="0">
              <a:ln w="12700" cap="flat" cmpd="sng">
                <a:solidFill>
                  <a:schemeClr val="tx1"/>
                </a:solidFill>
                <a:prstDash val="solid"/>
                <a:bevel/>
              </a:ln>
              <a:solidFill>
                <a:srgbClr val="FF0000"/>
              </a:solidFill>
              <a:effectLst>
                <a:outerShdw blurRad="60007" dir="1500000" sy="-30000" kx="800400" algn="bl" rotWithShape="0">
                  <a:prstClr val="black">
                    <a:alpha val="20000"/>
                  </a:prst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6000" b="1" i="1" cap="none" spc="0" dirty="0" smtClean="0">
                <a:ln w="12700" cap="flat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60007" dir="1500000" sy="-30000" kx="800400" algn="bl" rotWithShape="0">
                    <a:prstClr val="black">
                      <a:alpha val="20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奈米科技的領導者</a:t>
            </a:r>
            <a:endParaRPr lang="en-US" altLang="zh-TW" sz="6000" b="1" i="1" cap="none" spc="0" dirty="0" smtClean="0">
              <a:ln w="12700" cap="flat" cmpd="sng">
                <a:solidFill>
                  <a:schemeClr val="tx1"/>
                </a:solidFill>
                <a:prstDash val="solid"/>
                <a:bevel/>
              </a:ln>
              <a:solidFill>
                <a:srgbClr val="FF0000"/>
              </a:solidFill>
              <a:effectLst>
                <a:outerShdw blurRad="60007" dir="1500000" sy="-30000" kx="800400" algn="bl" rotWithShape="0">
                  <a:prstClr val="black">
                    <a:alpha val="20000"/>
                  </a:prst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algn="ctr"/>
            <a:endParaRPr lang="en-US" altLang="zh-TW" sz="2000" b="1" i="1" cap="none" spc="0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3B2EEA"/>
              </a:solidFill>
              <a:effectLst>
                <a:outerShdw blurRad="60007" dir="1500000" sy="-30000" kx="800400" algn="bl" rotWithShape="0">
                  <a:prstClr val="black">
                    <a:alpha val="20000"/>
                  </a:prst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6000" b="1" i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3B2EEA"/>
                </a:solidFill>
                <a:effectLst>
                  <a:outerShdw blurRad="60007" dir="1500000" sy="-30000" kx="800400" algn="bl" rotWithShape="0">
                    <a:prstClr val="black">
                      <a:alpha val="20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皕發國際奈米生物科技</a:t>
            </a:r>
            <a:endParaRPr lang="en-US" altLang="zh-TW" sz="6000" b="1" i="1" cap="none" spc="0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3B2EEA"/>
              </a:solidFill>
              <a:effectLst>
                <a:outerShdw blurRad="60007" dir="1500000" sy="-30000" kx="800400" algn="bl" rotWithShape="0">
                  <a:prstClr val="black">
                    <a:alpha val="20000"/>
                  </a:prst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60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3B2EEA"/>
                </a:solidFill>
                <a:effectLst>
                  <a:outerShdw blurRad="60007" dir="1500000" sy="-30000" kx="800400" algn="bl" rotWithShape="0">
                    <a:prstClr val="black">
                      <a:alpha val="20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股份有限公司</a:t>
            </a:r>
            <a:endParaRPr lang="zh-TW" altLang="en-US" sz="6000" b="1" i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3B2EEA"/>
              </a:solidFill>
              <a:effectLst>
                <a:outerShdw blurRad="60007" dir="1500000" sy="-30000" kx="800400" algn="bl" rotWithShape="0">
                  <a:prstClr val="black">
                    <a:alpha val="20000"/>
                  </a:prst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6138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35496" y="4987042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reezing" dir="t">
                <a:rot lat="0" lon="0" rev="4800000"/>
              </a:lightRig>
            </a:scene3d>
            <a:sp3d prstMaterial="dkEdge"/>
          </a:bodyPr>
          <a:lstStyle/>
          <a:p>
            <a:r>
              <a:rPr lang="zh-TW" altLang="en-US" sz="5400" b="1" i="1" dirty="0" smtClean="0">
                <a:ln w="17780" cap="flat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 樟芝界中的帝王</a:t>
            </a:r>
            <a:endParaRPr lang="en-US" altLang="zh-TW" sz="3200" b="1" i="1" dirty="0" smtClean="0">
              <a:ln w="17780" cap="flat" cmpd="sng">
                <a:solidFill>
                  <a:schemeClr val="tx1"/>
                </a:solidFill>
                <a:prstDash val="solid"/>
                <a:beve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5400" b="1" i="1" cap="none" spc="0" dirty="0" smtClean="0">
                <a:ln w="17780" cap="flat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           第一名的牛樟芝</a:t>
            </a:r>
            <a:endParaRPr lang="en-US" altLang="zh-TW" sz="5400" b="1" cap="none" spc="0" dirty="0" smtClean="0">
              <a:ln w="17780" cap="flat" cmpd="sng">
                <a:solidFill>
                  <a:schemeClr val="tx1"/>
                </a:solidFill>
                <a:prstDash val="solid"/>
                <a:bevel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590872" y="332656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400" b="1" i="1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保健食品品牌</a:t>
            </a:r>
            <a:r>
              <a:rPr lang="en-US" altLang="zh-TW" sz="4400" b="1" i="1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4400" b="1" i="1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帝一芝</a:t>
            </a:r>
            <a:endParaRPr lang="zh-TW" altLang="en-US" sz="4400" b="1" i="1" dirty="0">
              <a:ln w="3175">
                <a:solidFill>
                  <a:schemeClr val="tx1"/>
                </a:solidFill>
              </a:ln>
              <a:solidFill>
                <a:srgbClr val="FFFF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1026" name="Picture 2" descr="C:\Users\acer\Desktop\131118帝一芝-商標完稿ALL-OUT\帝一芝(紅金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840573"/>
            <a:ext cx="4082033" cy="28845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518864" y="260648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400" b="1" i="1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保健食品</a:t>
            </a:r>
            <a:r>
              <a:rPr lang="en-US" altLang="zh-TW" sz="4400" b="1" i="1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4400" b="1" i="1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帝一芝牛樟芝</a:t>
            </a:r>
            <a:endParaRPr lang="zh-TW" altLang="en-US" sz="4400" b="1" i="1" dirty="0">
              <a:ln w="3175">
                <a:solidFill>
                  <a:schemeClr val="tx1"/>
                </a:solidFill>
              </a:ln>
              <a:solidFill>
                <a:srgbClr val="FFFF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2050" name="Picture 2" descr="C:\Users\acer\Desktop\皕發執行中\11月\牛樟芝\131209皕發-牛樟芝精裝盒(完稿)\131208皕發-牛樟芝精裝盒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7958" y="1844824"/>
            <a:ext cx="4427985" cy="3569738"/>
          </a:xfrm>
          <a:prstGeom prst="rect">
            <a:avLst/>
          </a:prstGeom>
          <a:noFill/>
        </p:spPr>
      </p:pic>
      <p:sp>
        <p:nvSpPr>
          <p:cNvPr id="9" name="矩形 8"/>
          <p:cNvSpPr/>
          <p:nvPr/>
        </p:nvSpPr>
        <p:spPr>
          <a:xfrm>
            <a:off x="179512" y="5589240"/>
            <a:ext cx="885596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reezing" dir="t">
                <a:rot lat="0" lon="0" rev="4800000"/>
              </a:lightRig>
            </a:scene3d>
            <a:sp3d prstMaterial="dkEdge"/>
          </a:bodyPr>
          <a:lstStyle/>
          <a:p>
            <a:r>
              <a:rPr lang="zh-TW" altLang="en-US" sz="5400" b="1" i="1" dirty="0" smtClean="0">
                <a:ln w="17780" cap="flat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4000" b="1" i="1" dirty="0" smtClean="0">
                <a:ln w="17780" cap="flat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樟芝界中的帝王</a:t>
            </a:r>
            <a:r>
              <a:rPr lang="zh-TW" altLang="en-US" sz="4000" b="1" i="1" cap="none" spc="0" dirty="0" smtClean="0">
                <a:ln w="17780" cap="flat" cmpd="sng">
                  <a:solidFill>
                    <a:schemeClr val="tx1"/>
                  </a:solidFill>
                  <a:prstDash val="solid"/>
                  <a:bevel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   第一名的牛樟芝</a:t>
            </a:r>
            <a:endParaRPr lang="en-US" altLang="zh-TW" sz="4000" b="1" cap="none" spc="0" dirty="0" smtClean="0">
              <a:ln w="17780" cap="flat" cmpd="sng">
                <a:solidFill>
                  <a:schemeClr val="tx1"/>
                </a:solidFill>
                <a:prstDash val="solid"/>
                <a:bevel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107504" y="2420888"/>
            <a:ext cx="8955997" cy="3168352"/>
          </a:xfrm>
        </p:spPr>
        <p:txBody>
          <a:bodyPr>
            <a:norm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說明：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本產品為</a:t>
            </a:r>
            <a:r>
              <a:rPr lang="en-US" altLang="zh-TW" sz="2400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100%</a:t>
            </a:r>
            <a:r>
              <a:rPr lang="zh-TW" altLang="en-US" sz="2400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椴木栽培牛樟芝萃取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膠囊，經</a:t>
            </a:r>
            <a:r>
              <a:rPr lang="zh-TW" altLang="en-US" sz="2400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超臨界萃取</a:t>
            </a:r>
            <a:endParaRPr lang="en-US" altLang="zh-TW" sz="2400" u="sng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     </a:t>
            </a:r>
            <a:r>
              <a:rPr lang="zh-TW" altLang="en-US" sz="2400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及奈米破壁技術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處理，品質好、效果佳。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特色：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有別於市面上一般牛樟芝膠囊，本產品</a:t>
            </a:r>
            <a:r>
              <a:rPr lang="zh-TW" altLang="en-US" sz="2400" b="1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三萜類含量高達</a:t>
            </a:r>
            <a:endParaRPr lang="en-US" altLang="zh-TW" sz="2400" b="1" u="sng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      </a:t>
            </a:r>
            <a:r>
              <a:rPr lang="en-US" altLang="zh-TW" sz="2400" b="1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74.6%(</a:t>
            </a:r>
            <a:r>
              <a:rPr lang="zh-TW" altLang="en-US" sz="2400" b="1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全國最高</a:t>
            </a:r>
            <a:r>
              <a:rPr lang="en-US" altLang="zh-TW" sz="2400" b="1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en-US" sz="2400" b="1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水溶性多醣體高達</a:t>
            </a:r>
            <a:r>
              <a:rPr lang="en-US" altLang="zh-TW" sz="2400" b="1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39.87%(</a:t>
            </a:r>
            <a:r>
              <a:rPr lang="zh-TW" altLang="en-US" sz="2400" b="1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全國最高</a:t>
            </a:r>
            <a:r>
              <a:rPr lang="en-US" altLang="zh-TW" sz="2400" b="1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  <a:p>
            <a:pPr>
              <a:buNone/>
            </a:pPr>
            <a:r>
              <a:rPr lang="zh-TW" altLang="en-US" sz="2400" b="1" dirty="0" smtClean="0">
                <a:latin typeface="標楷體" pitchFamily="65" charset="-120"/>
                <a:ea typeface="標楷體" pitchFamily="65" charset="-120"/>
              </a:rPr>
              <a:t>       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100%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符合野生牛樟芝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DNA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、通過多項汙染及毒性檢測， 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       品質純正 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相關檢測報告詳如附件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 。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endParaRPr lang="en-US" altLang="zh-TW" sz="24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395536" y="511768"/>
            <a:ext cx="8229600" cy="926976"/>
          </a:xfrm>
        </p:spPr>
        <p:txBody>
          <a:bodyPr>
            <a:normAutofit/>
          </a:bodyPr>
          <a:lstStyle/>
          <a:p>
            <a:pPr algn="ctr"/>
            <a:r>
              <a:rPr lang="zh-TW" altLang="en-US" sz="4400" b="1" i="1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牛樟芝產品說明</a:t>
            </a:r>
            <a:endParaRPr lang="zh-TW" altLang="en-US" sz="4400" b="1" i="1" dirty="0">
              <a:ln w="3175">
                <a:solidFill>
                  <a:schemeClr val="tx1"/>
                </a:solidFill>
              </a:ln>
              <a:solidFill>
                <a:srgbClr val="FFFF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7" name="Picture 2" descr="C:\Users\acer\Desktop\131118帝一芝-商標完稿ALL-OUT\帝一芝(紅金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1078704"/>
            <a:ext cx="1907704" cy="13480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2072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107504" y="2492896"/>
            <a:ext cx="8955997" cy="3960440"/>
          </a:xfrm>
        </p:spPr>
        <p:txBody>
          <a:bodyPr>
            <a:normAutofit/>
          </a:bodyPr>
          <a:lstStyle/>
          <a:p>
            <a:r>
              <a:rPr lang="zh-TW" altLang="en-US" sz="2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成分：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三萜類化合物、葡聚醣、超氧歧化酶酵素、泉苷、免疫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        蛋白、氨基酸、维生素Ｂ、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B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凝集素、木質素、麥角固醇、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        核酸、氨基酸、微量元素（鈣、磷、鍺）</a:t>
            </a:r>
            <a:endParaRPr lang="en-US" altLang="zh-TW" sz="24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功效：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抗癌腫瘤、抑制肝癌細胞增生、促進癌細胞死亡、防止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        細胞病變、抗發炎、抗過敏、修復肝臟調節雙向免疫力、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        抑制血小板凝集、防止血栓、降血壓、血脂肪、血醣、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        防止腦中風、改善血液循環系統、增強人體免疫力、抗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        自由基、抗氧化、延鍰老化、減少皺紋等。</a:t>
            </a:r>
            <a:endParaRPr lang="zh-TW" altLang="en-US" sz="24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7" name="Picture 2" descr="C:\Users\acer\Desktop\131118帝一芝-商標完稿ALL-OUT\帝一芝(紅金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975256"/>
            <a:ext cx="1907704" cy="1348080"/>
          </a:xfrm>
          <a:prstGeom prst="rect">
            <a:avLst/>
          </a:prstGeom>
          <a:noFill/>
        </p:spPr>
      </p:pic>
      <p:sp>
        <p:nvSpPr>
          <p:cNvPr id="5" name="標題 1"/>
          <p:cNvSpPr txBox="1">
            <a:spLocks/>
          </p:cNvSpPr>
          <p:nvPr/>
        </p:nvSpPr>
        <p:spPr>
          <a:xfrm>
            <a:off x="395536" y="511768"/>
            <a:ext cx="8229600" cy="926976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4400" b="1" i="1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標楷體" pitchFamily="65" charset="-120"/>
                <a:ea typeface="標楷體" pitchFamily="65" charset="-120"/>
              </a:rPr>
              <a:t>牛樟芝產品說明</a:t>
            </a:r>
            <a:endParaRPr lang="zh-TW" altLang="en-US" sz="4400" b="1" i="1" dirty="0">
              <a:ln w="3175">
                <a:solidFill>
                  <a:schemeClr val="tx1"/>
                </a:solidFill>
              </a:ln>
              <a:solidFill>
                <a:srgbClr val="FFFF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2072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2276872"/>
            <a:ext cx="8229600" cy="1296144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sz="6000" b="1" dirty="0" smtClean="0">
                <a:latin typeface="標楷體" pitchFamily="65" charset="-120"/>
                <a:ea typeface="標楷體" pitchFamily="65" charset="-120"/>
              </a:rPr>
              <a:t>皕發</a:t>
            </a:r>
            <a:r>
              <a:rPr lang="en-US" altLang="zh-TW" sz="6000" b="1" dirty="0" smtClean="0"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6000" b="1" dirty="0" smtClean="0">
                <a:latin typeface="標楷體" pitchFamily="65" charset="-120"/>
                <a:ea typeface="標楷體" pitchFamily="65" charset="-120"/>
              </a:rPr>
              <a:t>帝一芝各項檢測報告</a:t>
            </a:r>
            <a:endParaRPr lang="zh-TW" altLang="en-US" sz="6000" b="1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7502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904656"/>
          </a:xfrm>
        </p:spPr>
        <p:txBody>
          <a:bodyPr/>
          <a:lstStyle/>
          <a:p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皕發帝一芝序列</a:t>
            </a:r>
            <a:endParaRPr lang="en-US" altLang="zh-TW" b="1" dirty="0" smtClean="0">
              <a:latin typeface="標楷體" pitchFamily="65" charset="-120"/>
              <a:ea typeface="標楷體" pitchFamily="65" charset="-120"/>
            </a:endParaRPr>
          </a:p>
          <a:p>
            <a:endParaRPr lang="en-US" altLang="zh-TW" b="1" dirty="0">
              <a:latin typeface="標楷體" pitchFamily="65" charset="-120"/>
              <a:ea typeface="標楷體" pitchFamily="65" charset="-120"/>
            </a:endParaRPr>
          </a:p>
          <a:p>
            <a:endParaRPr lang="en-US" altLang="zh-TW" b="1" dirty="0" smtClean="0">
              <a:latin typeface="標楷體" pitchFamily="65" charset="-120"/>
              <a:ea typeface="標楷體" pitchFamily="65" charset="-120"/>
            </a:endParaRPr>
          </a:p>
          <a:p>
            <a:endParaRPr lang="en-US" altLang="zh-TW" b="1" dirty="0">
              <a:latin typeface="標楷體" pitchFamily="65" charset="-120"/>
              <a:ea typeface="標楷體" pitchFamily="65" charset="-120"/>
            </a:endParaRPr>
          </a:p>
          <a:p>
            <a:endParaRPr lang="en-US" altLang="zh-TW" b="1" dirty="0" smtClean="0">
              <a:latin typeface="標楷體" pitchFamily="65" charset="-120"/>
              <a:ea typeface="標楷體" pitchFamily="65" charset="-120"/>
            </a:endParaRPr>
          </a:p>
          <a:p>
            <a:endParaRPr lang="en-US" altLang="zh-TW" b="1" dirty="0">
              <a:latin typeface="標楷體" pitchFamily="65" charset="-120"/>
              <a:ea typeface="標楷體" pitchFamily="65" charset="-120"/>
            </a:endParaRPr>
          </a:p>
          <a:p>
            <a:endParaRPr lang="en-US" altLang="zh-TW" b="1" dirty="0" smtClean="0">
              <a:latin typeface="標楷體" pitchFamily="65" charset="-120"/>
              <a:ea typeface="標楷體" pitchFamily="65" charset="-120"/>
            </a:endParaRPr>
          </a:p>
          <a:p>
            <a:endParaRPr lang="en-US" altLang="zh-TW" b="1" dirty="0">
              <a:latin typeface="標楷體" pitchFamily="65" charset="-120"/>
              <a:ea typeface="標楷體" pitchFamily="65" charset="-120"/>
            </a:endParaRPr>
          </a:p>
          <a:p>
            <a:endParaRPr lang="en-US" altLang="zh-TW" b="1" dirty="0" smtClean="0">
              <a:latin typeface="標楷體" pitchFamily="65" charset="-120"/>
              <a:ea typeface="標楷體" pitchFamily="65" charset="-120"/>
            </a:endParaRPr>
          </a:p>
          <a:p>
            <a:endParaRPr lang="en-US" altLang="zh-TW" b="1" dirty="0">
              <a:latin typeface="標楷體" pitchFamily="65" charset="-120"/>
              <a:ea typeface="標楷體" pitchFamily="65" charset="-120"/>
            </a:endParaRPr>
          </a:p>
          <a:p>
            <a:endParaRPr lang="en-US" altLang="zh-TW" b="1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經新竹研究所檢驗</a:t>
            </a:r>
            <a:r>
              <a:rPr lang="en-US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100%</a:t>
            </a:r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符合野生牛樟芝</a:t>
            </a:r>
            <a:r>
              <a:rPr lang="en-US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!</a:t>
            </a:r>
          </a:p>
          <a:p>
            <a:endParaRPr lang="en-US" altLang="zh-TW" b="1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en-US" b="1" u="sng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24744"/>
            <a:ext cx="8136904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28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TW" sz="31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NCBI</a:t>
            </a:r>
            <a:r>
              <a:rPr lang="zh-TW" altLang="en-US" sz="31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序列比對為菌株</a:t>
            </a:r>
            <a:r>
              <a:rPr lang="en-US" altLang="zh-TW" sz="31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31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3100" b="1" dirty="0" err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Antrodia</a:t>
            </a:r>
            <a:r>
              <a:rPr lang="en-US" altLang="zh-TW" sz="31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en-US" altLang="zh-TW" sz="3100" b="1" dirty="0" err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camphorata</a:t>
            </a:r>
            <a:r>
              <a:rPr lang="en-US" altLang="zh-TW" sz="31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100% </a:t>
            </a:r>
            <a:r>
              <a:rPr lang="zh-TW" altLang="en-US" sz="4000" b="1" dirty="0"/>
              <a:t/>
            </a:r>
            <a:br>
              <a:rPr lang="zh-TW" altLang="en-US" sz="4000" b="1" dirty="0"/>
            </a:br>
            <a:endParaRPr lang="zh-TW" altLang="en-US" sz="4000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052736"/>
            <a:ext cx="8424936" cy="5400600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98898" y="1300118"/>
            <a:ext cx="7632848" cy="369332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429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6167429"/>
            <a:ext cx="4104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※</a:t>
            </a:r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七大營養素檢測</a:t>
            </a:r>
            <a:r>
              <a:rPr lang="en-US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※</a:t>
            </a:r>
            <a:endParaRPr lang="en-US" altLang="zh-TW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860031" y="6204792"/>
            <a:ext cx="39644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※</a:t>
            </a:r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經昭信</a:t>
            </a:r>
            <a:r>
              <a:rPr lang="en-US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FDA</a:t>
            </a:r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檢驗不含西藥成份</a:t>
            </a:r>
            <a:r>
              <a:rPr lang="en-US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※</a:t>
            </a:r>
            <a:endParaRPr lang="en-US" altLang="zh-TW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32580"/>
            <a:ext cx="3888432" cy="5872212"/>
          </a:xfr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749" y="332656"/>
            <a:ext cx="3917715" cy="5872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7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885512" y="6281936"/>
            <a:ext cx="39644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※</a:t>
            </a:r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經昭信</a:t>
            </a:r>
            <a:r>
              <a:rPr lang="en-US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FDA</a:t>
            </a:r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檢驗不含重金屬成份</a:t>
            </a:r>
            <a:r>
              <a:rPr lang="en-US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※</a:t>
            </a:r>
            <a:endParaRPr lang="en-US" altLang="zh-TW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95536" y="6302921"/>
            <a:ext cx="39644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※</a:t>
            </a:r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經昭信</a:t>
            </a:r>
            <a:r>
              <a:rPr lang="en-US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FDA</a:t>
            </a:r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檢驗不含農藥成份</a:t>
            </a:r>
            <a:r>
              <a:rPr lang="en-US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※</a:t>
            </a:r>
            <a:endParaRPr lang="en-US" altLang="zh-TW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" name="內容版面配置區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68" y="406635"/>
            <a:ext cx="3816424" cy="5898257"/>
          </a:xfr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760" y="404663"/>
            <a:ext cx="3744416" cy="5898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34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982518" y="6138181"/>
            <a:ext cx="48852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※</a:t>
            </a:r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經昭信</a:t>
            </a:r>
            <a:r>
              <a:rPr lang="en-US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FDA</a:t>
            </a:r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檢驗多醣體含量高達</a:t>
            </a:r>
            <a:r>
              <a:rPr lang="en-US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39.87</a:t>
            </a:r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％</a:t>
            </a:r>
            <a:r>
              <a:rPr lang="en-US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※</a:t>
            </a:r>
          </a:p>
          <a:p>
            <a:pPr algn="dist"/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為目前市</a:t>
            </a:r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售段木子實體多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醣體含量第一名</a:t>
            </a:r>
            <a:endParaRPr lang="en-US" altLang="zh-TW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709" y="260649"/>
            <a:ext cx="4751029" cy="587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07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247" y="188640"/>
            <a:ext cx="4853505" cy="568863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113532" y="5949280"/>
            <a:ext cx="48852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※</a:t>
            </a:r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經嘉南藥理檢驗三萜類含量高達</a:t>
            </a:r>
            <a:r>
              <a:rPr lang="en-US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74.46</a:t>
            </a:r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％</a:t>
            </a:r>
            <a:r>
              <a:rPr lang="en-US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※</a:t>
            </a:r>
          </a:p>
          <a:p>
            <a:pPr algn="dist"/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為目前市</a:t>
            </a:r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售段木子實體三萜類含量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第一名</a:t>
            </a:r>
            <a:endParaRPr lang="en-US" altLang="zh-TW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6321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1168110"/>
              </p:ext>
            </p:extLst>
          </p:nvPr>
        </p:nvGraphicFramePr>
        <p:xfrm>
          <a:off x="179510" y="1052736"/>
          <a:ext cx="8785102" cy="5297716"/>
        </p:xfrm>
        <a:graphic>
          <a:graphicData uri="http://schemas.openxmlformats.org/drawingml/2006/table">
            <a:tbl>
              <a:tblPr firstRow="1" firstCol="1" bandRow="1"/>
              <a:tblGrid>
                <a:gridCol w="995041"/>
                <a:gridCol w="1331642"/>
                <a:gridCol w="1090696"/>
                <a:gridCol w="1482115"/>
                <a:gridCol w="2181394"/>
                <a:gridCol w="1704214"/>
              </a:tblGrid>
              <a:tr h="637202">
                <a:tc gridSpan="6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製</a:t>
                      </a:r>
                      <a:r>
                        <a:rPr lang="zh-TW" sz="9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表日期：</a:t>
                      </a:r>
                      <a:r>
                        <a:rPr lang="en-US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2013.1</a:t>
                      </a:r>
                      <a:r>
                        <a:rPr lang="en-US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2</a:t>
                      </a:r>
                      <a:r>
                        <a:rPr lang="en-US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.</a:t>
                      </a:r>
                      <a:r>
                        <a:rPr lang="en-US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01</a:t>
                      </a:r>
                      <a:endParaRPr lang="zh-TW" sz="9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r>
                        <a:rPr lang="zh-TW" sz="2000" b="1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台灣市售牛樟芝比較表</a:t>
                      </a:r>
                      <a:r>
                        <a:rPr lang="en-US" sz="2000" b="1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(</a:t>
                      </a:r>
                      <a:r>
                        <a:rPr lang="zh-TW" sz="2000" b="1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根據各家廠商所公布之公正第三方單位檢驗報告數據</a:t>
                      </a:r>
                      <a:r>
                        <a:rPr lang="en-US" sz="2000" b="1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)</a:t>
                      </a:r>
                      <a:r>
                        <a:rPr lang="zh-TW" sz="20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 </a:t>
                      </a: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24311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sz="1200" b="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廠牌</a:t>
                      </a: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sz="1200" b="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野生三帖類</a:t>
                      </a:r>
                      <a:r>
                        <a:rPr lang="en-US" sz="1200" b="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%</a:t>
                      </a:r>
                      <a:endParaRPr lang="zh-TW" sz="1200" b="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sz="1200" b="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水溶性多醣體</a:t>
                      </a: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sz="1200" b="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總三帖類</a:t>
                      </a:r>
                      <a:r>
                        <a:rPr lang="en-US" sz="1200" b="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mg/g</a:t>
                      </a:r>
                      <a:endParaRPr lang="zh-TW" sz="1200" b="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0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比對</a:t>
                      </a:r>
                      <a:r>
                        <a:rPr lang="zh-TW" sz="10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每日</a:t>
                      </a:r>
                      <a:r>
                        <a:rPr lang="zh-TW" sz="1000" b="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食用成本</a:t>
                      </a:r>
                      <a:r>
                        <a:rPr lang="en-US" sz="1000" b="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(</a:t>
                      </a:r>
                      <a:r>
                        <a:rPr lang="zh-TW" sz="1000" b="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依零售價計算</a:t>
                      </a:r>
                      <a:r>
                        <a:rPr lang="en-US" sz="1000" b="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)</a:t>
                      </a:r>
                      <a:endParaRPr lang="zh-TW" sz="1000" b="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sz="1200" b="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牛樟芝培育方式</a:t>
                      </a: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001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sz="1000" kern="100" dirty="0"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皕發</a:t>
                      </a:r>
                      <a:r>
                        <a:rPr lang="en-US" sz="1000" kern="100" dirty="0" smtClean="0"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-</a:t>
                      </a:r>
                      <a:r>
                        <a:rPr lang="zh-TW" altLang="en-US" sz="1000" kern="100" dirty="0" smtClean="0"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帝一芝</a:t>
                      </a:r>
                      <a:endParaRPr lang="zh-TW" sz="1000" kern="100" dirty="0"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74.46%</a:t>
                      </a:r>
                      <a:endParaRPr lang="zh-TW" sz="900" kern="100" dirty="0"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sz="900" b="1" kern="100" dirty="0"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符合野生牛樟芝</a:t>
                      </a:r>
                      <a:endParaRPr lang="zh-TW" sz="900" kern="100" dirty="0"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39.87%</a:t>
                      </a:r>
                      <a:endParaRPr lang="zh-TW" sz="900" kern="100" dirty="0"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(</a:t>
                      </a:r>
                      <a:r>
                        <a:rPr lang="zh-TW" sz="900" b="1" kern="100" dirty="0"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昭信</a:t>
                      </a:r>
                      <a:r>
                        <a:rPr lang="en-US" sz="900" b="1" kern="100" dirty="0"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-FDA)</a:t>
                      </a:r>
                      <a:endParaRPr lang="zh-TW" sz="900" kern="100" dirty="0"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sz="900" b="1" kern="100" dirty="0"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分度計法：</a:t>
                      </a:r>
                      <a:r>
                        <a:rPr lang="en-US" sz="900" b="1" kern="100" dirty="0"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7.02%</a:t>
                      </a:r>
                      <a:endParaRPr lang="zh-TW" sz="900" kern="100" dirty="0"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sz="900" b="1" kern="100" dirty="0"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比重法：</a:t>
                      </a:r>
                      <a:r>
                        <a:rPr lang="en-US" sz="900" b="1" kern="100" dirty="0"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352.33mg/g</a:t>
                      </a:r>
                      <a:endParaRPr lang="zh-TW" sz="900" kern="100" dirty="0"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200" kern="100" dirty="0" smtClean="0"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一</a:t>
                      </a:r>
                      <a:r>
                        <a:rPr lang="zh-TW" sz="1200" kern="100" dirty="0" smtClean="0"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天</a:t>
                      </a:r>
                      <a:r>
                        <a:rPr lang="zh-TW" sz="1200" kern="100" dirty="0"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一粒</a:t>
                      </a:r>
                      <a:r>
                        <a:rPr lang="en-US" sz="1200" kern="100" dirty="0"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(</a:t>
                      </a:r>
                      <a:r>
                        <a:rPr lang="zh-TW" sz="1200" kern="100" dirty="0"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售價由廠商自訂</a:t>
                      </a:r>
                      <a:r>
                        <a:rPr lang="en-US" sz="1200" kern="100" dirty="0"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)</a:t>
                      </a:r>
                      <a:endParaRPr lang="zh-TW" sz="1200" kern="100" dirty="0"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椴木栽培</a:t>
                      </a: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001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sz="10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金益壽</a:t>
                      </a: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63.31</a:t>
                      </a:r>
                      <a:r>
                        <a:rPr lang="zh-TW" sz="9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％</a:t>
                      </a: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sz="9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符合野生牛樟芝</a:t>
                      </a: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5.98</a:t>
                      </a:r>
                      <a:r>
                        <a:rPr 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％</a:t>
                      </a:r>
                      <a:endParaRPr lang="zh-TW" sz="9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(</a:t>
                      </a:r>
                      <a:r>
                        <a:rPr lang="zh-TW" sz="9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昭信</a:t>
                      </a:r>
                      <a:r>
                        <a:rPr lang="en-US" sz="9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-FDA)</a:t>
                      </a:r>
                      <a:endParaRPr lang="zh-TW" sz="9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900" kern="10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X</a:t>
                      </a:r>
                      <a:endParaRPr lang="zh-TW" altLang="zh-TW" sz="900" kern="100" smtClean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900" kern="10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(</a:t>
                      </a:r>
                      <a:r>
                        <a:rPr lang="zh-TW" altLang="zh-TW" sz="900" kern="10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無檢驗報告</a:t>
                      </a:r>
                      <a:r>
                        <a:rPr lang="en-US" altLang="zh-TW" sz="900" kern="10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)</a:t>
                      </a:r>
                      <a:endParaRPr lang="zh-TW" altLang="zh-TW" sz="9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三帖類</a:t>
                      </a:r>
                      <a:r>
                        <a:rPr lang="zh-TW" altLang="en-US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：</a:t>
                      </a:r>
                      <a:r>
                        <a:rPr lang="en-US" altLang="zh-TW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1.1</a:t>
                      </a:r>
                      <a:r>
                        <a:rPr lang="zh-TW" altLang="en-US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粒</a:t>
                      </a:r>
                      <a:endParaRPr lang="en-US" altLang="zh-TW" sz="900" b="0" kern="100" dirty="0" smtClean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多醣體</a:t>
                      </a:r>
                      <a:r>
                        <a:rPr lang="zh-TW" altLang="en-US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：</a:t>
                      </a:r>
                      <a:r>
                        <a:rPr lang="en-US" altLang="zh-TW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6.6</a:t>
                      </a:r>
                      <a:r>
                        <a:rPr lang="zh-TW" altLang="en-US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粒</a:t>
                      </a:r>
                      <a:endParaRPr lang="en-US" sz="900" kern="100" dirty="0" smtClean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46</a:t>
                      </a:r>
                      <a:r>
                        <a:rPr 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元</a:t>
                      </a:r>
                      <a:r>
                        <a:rPr lang="en-US" sz="9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/</a:t>
                      </a:r>
                      <a:r>
                        <a:rPr 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粒</a:t>
                      </a:r>
                      <a:r>
                        <a:rPr lang="zh-TW" altLang="en-US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 </a:t>
                      </a:r>
                      <a:r>
                        <a:rPr lang="en-US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354.2</a:t>
                      </a:r>
                      <a:r>
                        <a:rPr 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元</a:t>
                      </a:r>
                      <a:r>
                        <a:rPr lang="en-US" sz="9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/</a:t>
                      </a:r>
                      <a:r>
                        <a:rPr lang="zh-TW" sz="9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天</a:t>
                      </a: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固態栽培</a:t>
                      </a: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001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sz="10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葡萄王</a:t>
                      </a: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X</a:t>
                      </a:r>
                      <a:endParaRPr lang="zh-TW" sz="9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(</a:t>
                      </a:r>
                      <a:r>
                        <a:rPr lang="zh-TW" sz="9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無檢驗報告</a:t>
                      </a:r>
                      <a:r>
                        <a:rPr lang="en-US" sz="9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)</a:t>
                      </a:r>
                      <a:endParaRPr lang="zh-TW" sz="9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5%</a:t>
                      </a:r>
                      <a:endParaRPr lang="zh-TW" altLang="zh-TW" sz="900" kern="100" dirty="0" smtClean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(</a:t>
                      </a:r>
                      <a:r>
                        <a:rPr lang="zh-TW" sz="9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無檢驗報告</a:t>
                      </a:r>
                      <a:r>
                        <a:rPr lang="en-US" sz="9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)</a:t>
                      </a:r>
                      <a:endParaRPr lang="zh-TW" sz="9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X</a:t>
                      </a:r>
                      <a:endParaRPr lang="zh-TW" altLang="zh-TW" sz="900" kern="100" dirty="0" smtClean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(</a:t>
                      </a:r>
                      <a:r>
                        <a:rPr lang="zh-TW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無檢驗報告</a:t>
                      </a:r>
                      <a:r>
                        <a:rPr lang="en-US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)</a:t>
                      </a:r>
                      <a:endParaRPr lang="zh-TW" altLang="zh-TW" sz="9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三帖類</a:t>
                      </a:r>
                      <a:r>
                        <a:rPr lang="zh-TW" altLang="en-US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及</a:t>
                      </a:r>
                      <a:r>
                        <a:rPr lang="zh-TW" altLang="zh-TW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多醣體</a:t>
                      </a:r>
                      <a:r>
                        <a:rPr lang="zh-TW" altLang="en-US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：無法比對</a:t>
                      </a:r>
                      <a:endParaRPr lang="en-US" altLang="zh-TW" sz="900" b="0" kern="100" dirty="0" smtClean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2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液</a:t>
                      </a:r>
                      <a:r>
                        <a:rPr lang="zh-TW" sz="12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態</a:t>
                      </a:r>
                      <a:r>
                        <a:rPr lang="zh-TW" sz="12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栽培</a:t>
                      </a: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001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sz="10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利得</a:t>
                      </a: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28%</a:t>
                      </a:r>
                      <a:endParaRPr lang="zh-TW" sz="9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(</a:t>
                      </a:r>
                      <a:r>
                        <a:rPr lang="zh-TW" sz="9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無檢驗報告</a:t>
                      </a:r>
                      <a:r>
                        <a:rPr lang="en-US" sz="9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)</a:t>
                      </a:r>
                      <a:endParaRPr lang="zh-TW" sz="9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13%</a:t>
                      </a:r>
                      <a:endParaRPr lang="zh-TW" sz="9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(</a:t>
                      </a:r>
                      <a:r>
                        <a:rPr lang="zh-TW" sz="9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無檢驗報告</a:t>
                      </a:r>
                      <a:r>
                        <a:rPr lang="en-US" sz="9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)</a:t>
                      </a:r>
                      <a:endParaRPr lang="zh-TW" sz="9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X</a:t>
                      </a:r>
                      <a:endParaRPr lang="zh-TW" altLang="zh-TW" sz="900" kern="100" dirty="0" smtClean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(</a:t>
                      </a:r>
                      <a:r>
                        <a:rPr lang="zh-TW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無檢驗報告</a:t>
                      </a:r>
                      <a:r>
                        <a:rPr lang="en-US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)</a:t>
                      </a:r>
                      <a:endParaRPr lang="zh-TW" altLang="zh-TW" sz="9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三帖類</a:t>
                      </a:r>
                      <a:r>
                        <a:rPr lang="zh-TW" altLang="en-US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：</a:t>
                      </a:r>
                      <a:r>
                        <a:rPr lang="en-US" altLang="zh-TW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2.6</a:t>
                      </a:r>
                      <a:r>
                        <a:rPr lang="zh-TW" altLang="en-US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粒</a:t>
                      </a:r>
                      <a:endParaRPr lang="en-US" altLang="zh-TW" sz="900" b="0" kern="100" dirty="0" smtClean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多醣體</a:t>
                      </a:r>
                      <a:r>
                        <a:rPr lang="zh-TW" altLang="en-US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：</a:t>
                      </a:r>
                      <a:r>
                        <a:rPr lang="en-US" altLang="zh-TW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3</a:t>
                      </a:r>
                      <a:r>
                        <a:rPr lang="zh-TW" altLang="en-US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粒</a:t>
                      </a:r>
                      <a:endParaRPr lang="en-US" altLang="zh-TW" sz="900" kern="100" dirty="0" smtClean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60</a:t>
                      </a:r>
                      <a:r>
                        <a:rPr lang="zh-TW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元</a:t>
                      </a:r>
                      <a:r>
                        <a:rPr lang="en-US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/</a:t>
                      </a:r>
                      <a:r>
                        <a:rPr lang="zh-TW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粒</a:t>
                      </a:r>
                      <a:r>
                        <a:rPr lang="zh-TW" altLang="en-US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 </a:t>
                      </a:r>
                      <a:r>
                        <a:rPr lang="en-US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336</a:t>
                      </a:r>
                      <a:r>
                        <a:rPr lang="zh-TW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元</a:t>
                      </a:r>
                      <a:r>
                        <a:rPr lang="en-US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/</a:t>
                      </a:r>
                      <a:r>
                        <a:rPr lang="zh-TW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天</a:t>
                      </a:r>
                      <a:endParaRPr lang="zh-TW" altLang="zh-TW" sz="9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固態栽培</a:t>
                      </a: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001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sz="10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國鼎</a:t>
                      </a: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X</a:t>
                      </a:r>
                      <a:endParaRPr lang="zh-TW" sz="9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(</a:t>
                      </a:r>
                      <a:r>
                        <a:rPr lang="zh-TW" sz="9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無檢驗報告</a:t>
                      </a:r>
                      <a:r>
                        <a:rPr lang="en-US" sz="9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)</a:t>
                      </a:r>
                      <a:endParaRPr lang="zh-TW" sz="9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X</a:t>
                      </a:r>
                      <a:endParaRPr lang="zh-TW" sz="9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(</a:t>
                      </a:r>
                      <a:r>
                        <a:rPr lang="zh-TW" sz="9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無檢驗報告</a:t>
                      </a:r>
                      <a:r>
                        <a:rPr lang="en-US" sz="900" kern="10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)</a:t>
                      </a:r>
                      <a:endParaRPr lang="zh-TW" sz="90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X</a:t>
                      </a:r>
                      <a:endParaRPr lang="zh-TW" sz="9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(</a:t>
                      </a:r>
                      <a:r>
                        <a:rPr lang="zh-TW" sz="9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無檢驗報告</a:t>
                      </a:r>
                      <a:r>
                        <a:rPr lang="en-US" sz="9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)</a:t>
                      </a:r>
                      <a:endParaRPr lang="zh-TW" sz="9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三帖類</a:t>
                      </a:r>
                      <a:r>
                        <a:rPr lang="zh-TW" altLang="en-US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及</a:t>
                      </a:r>
                      <a:r>
                        <a:rPr lang="zh-TW" altLang="zh-TW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多醣體</a:t>
                      </a:r>
                      <a:r>
                        <a:rPr lang="zh-TW" altLang="en-US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：無法比對</a:t>
                      </a:r>
                      <a:endParaRPr lang="en-US" altLang="zh-TW" sz="900" b="0" kern="100" dirty="0" smtClean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椴木栽培</a:t>
                      </a: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001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sz="10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久鼎</a:t>
                      </a: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58</a:t>
                      </a:r>
                      <a:r>
                        <a:rPr 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％</a:t>
                      </a:r>
                      <a:endParaRPr lang="zh-TW" sz="9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sz="9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符合野生牛樟芝</a:t>
                      </a: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28</a:t>
                      </a:r>
                      <a:r>
                        <a:rPr lang="zh-TW" sz="9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％</a:t>
                      </a: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(</a:t>
                      </a:r>
                      <a:r>
                        <a:rPr lang="zh-TW" sz="9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無檢驗報告</a:t>
                      </a:r>
                      <a:r>
                        <a:rPr lang="en-US" sz="9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)</a:t>
                      </a:r>
                      <a:endParaRPr lang="zh-TW" sz="9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X</a:t>
                      </a:r>
                      <a:endParaRPr lang="zh-TW" sz="9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(</a:t>
                      </a:r>
                      <a:r>
                        <a:rPr lang="zh-TW" sz="9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無檢驗報告</a:t>
                      </a:r>
                      <a:r>
                        <a:rPr lang="en-US" sz="9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)</a:t>
                      </a:r>
                      <a:endParaRPr lang="zh-TW" sz="9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三帖類</a:t>
                      </a:r>
                      <a:r>
                        <a:rPr lang="zh-TW" altLang="en-US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：</a:t>
                      </a:r>
                      <a:r>
                        <a:rPr lang="en-US" altLang="zh-TW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1.2</a:t>
                      </a:r>
                      <a:r>
                        <a:rPr lang="zh-TW" altLang="en-US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粒</a:t>
                      </a:r>
                      <a:endParaRPr lang="en-US" altLang="zh-TW" sz="900" b="0" kern="100" dirty="0" smtClean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多醣體</a:t>
                      </a:r>
                      <a:r>
                        <a:rPr lang="zh-TW" altLang="en-US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：</a:t>
                      </a:r>
                      <a:r>
                        <a:rPr lang="en-US" altLang="zh-TW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1.4</a:t>
                      </a:r>
                      <a:r>
                        <a:rPr lang="zh-TW" altLang="en-US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粒</a:t>
                      </a:r>
                      <a:endParaRPr lang="en-US" altLang="zh-TW" sz="900" kern="100" dirty="0" smtClean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40</a:t>
                      </a:r>
                      <a:r>
                        <a:rPr lang="zh-TW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元</a:t>
                      </a:r>
                      <a:r>
                        <a:rPr lang="en-US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/</a:t>
                      </a:r>
                      <a:r>
                        <a:rPr lang="zh-TW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粒</a:t>
                      </a:r>
                      <a:r>
                        <a:rPr lang="zh-TW" altLang="en-US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 </a:t>
                      </a:r>
                      <a:r>
                        <a:rPr lang="en-US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104</a:t>
                      </a:r>
                      <a:r>
                        <a:rPr lang="zh-TW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元</a:t>
                      </a:r>
                      <a:r>
                        <a:rPr lang="en-US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/</a:t>
                      </a:r>
                      <a:r>
                        <a:rPr lang="zh-TW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天</a:t>
                      </a:r>
                      <a:endParaRPr lang="zh-TW" altLang="zh-TW" sz="9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椴木栽培</a:t>
                      </a: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001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sz="100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春風華陀</a:t>
                      </a:r>
                      <a:endParaRPr lang="zh-TW" sz="10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28.8%</a:t>
                      </a:r>
                      <a:endParaRPr lang="zh-TW" sz="9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(</a:t>
                      </a:r>
                      <a:r>
                        <a:rPr lang="zh-TW" sz="9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無檢驗報告</a:t>
                      </a:r>
                      <a:r>
                        <a:rPr lang="en-US" sz="9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)</a:t>
                      </a:r>
                      <a:endParaRPr lang="zh-TW" sz="9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1</a:t>
                      </a:r>
                      <a:r>
                        <a:rPr lang="en-US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4.58</a:t>
                      </a:r>
                      <a:r>
                        <a:rPr lang="en-US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%</a:t>
                      </a:r>
                      <a:endParaRPr lang="zh-TW" sz="9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(</a:t>
                      </a:r>
                      <a:r>
                        <a:rPr lang="zh-TW" sz="9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華友科技</a:t>
                      </a:r>
                      <a:r>
                        <a:rPr lang="en-US" sz="9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)</a:t>
                      </a:r>
                      <a:endParaRPr lang="zh-TW" sz="9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X</a:t>
                      </a:r>
                      <a:endParaRPr lang="zh-TW" altLang="zh-TW" sz="900" kern="100" dirty="0" smtClean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(</a:t>
                      </a:r>
                      <a:r>
                        <a:rPr lang="zh-TW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無檢驗報告</a:t>
                      </a:r>
                      <a:r>
                        <a:rPr lang="en-US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)</a:t>
                      </a:r>
                      <a:endParaRPr lang="zh-TW" altLang="zh-TW" sz="9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三帖類</a:t>
                      </a:r>
                      <a:r>
                        <a:rPr lang="zh-TW" altLang="en-US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：</a:t>
                      </a:r>
                      <a:r>
                        <a:rPr lang="en-US" altLang="zh-TW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2.5</a:t>
                      </a:r>
                      <a:r>
                        <a:rPr lang="zh-TW" altLang="en-US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粒</a:t>
                      </a:r>
                      <a:endParaRPr lang="en-US" altLang="zh-TW" sz="900" b="0" kern="100" dirty="0" smtClean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多醣體</a:t>
                      </a:r>
                      <a:r>
                        <a:rPr lang="zh-TW" altLang="en-US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：</a:t>
                      </a:r>
                      <a:r>
                        <a:rPr lang="en-US" altLang="zh-TW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2.7</a:t>
                      </a:r>
                      <a:r>
                        <a:rPr lang="zh-TW" altLang="en-US" sz="900" b="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粒</a:t>
                      </a:r>
                      <a:endParaRPr lang="en-US" altLang="zh-TW" sz="900" kern="100" dirty="0" smtClean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39</a:t>
                      </a:r>
                      <a:r>
                        <a:rPr lang="zh-TW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元</a:t>
                      </a:r>
                      <a:r>
                        <a:rPr lang="en-US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/</a:t>
                      </a:r>
                      <a:r>
                        <a:rPr lang="zh-TW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粒</a:t>
                      </a:r>
                      <a:r>
                        <a:rPr lang="zh-TW" altLang="en-US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 </a:t>
                      </a:r>
                      <a:r>
                        <a:rPr lang="en-US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202.8</a:t>
                      </a:r>
                      <a:r>
                        <a:rPr lang="zh-TW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元</a:t>
                      </a:r>
                      <a:r>
                        <a:rPr lang="en-US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/</a:t>
                      </a:r>
                      <a:r>
                        <a:rPr lang="zh-TW" altLang="zh-TW" sz="9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天</a:t>
                      </a:r>
                      <a:endParaRPr lang="zh-TW" altLang="zh-TW" sz="90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椴木栽培</a:t>
                      </a:r>
                    </a:p>
                  </a:txBody>
                  <a:tcPr marL="56159" marR="561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988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051372"/>
              </p:ext>
            </p:extLst>
          </p:nvPr>
        </p:nvGraphicFramePr>
        <p:xfrm>
          <a:off x="179512" y="1052736"/>
          <a:ext cx="8784976" cy="5557176"/>
        </p:xfrm>
        <a:graphic>
          <a:graphicData uri="http://schemas.openxmlformats.org/drawingml/2006/table">
            <a:tbl>
              <a:tblPr firstRow="1" firstCol="1" bandRow="1"/>
              <a:tblGrid>
                <a:gridCol w="2457461"/>
                <a:gridCol w="6327515"/>
              </a:tblGrid>
              <a:tr h="288032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牛樟芝暝眩反應</a:t>
                      </a:r>
                      <a:r>
                        <a:rPr lang="en-US" sz="16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(</a:t>
                      </a:r>
                      <a:r>
                        <a:rPr lang="zh-TW" sz="16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好轉反應</a:t>
                      </a:r>
                      <a:r>
                        <a:rPr lang="en-US" sz="16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)</a:t>
                      </a:r>
                      <a:endParaRPr lang="zh-TW" sz="1600" b="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462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00" b="0" kern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症</a:t>
                      </a:r>
                      <a:r>
                        <a:rPr lang="en-US" sz="1000" b="0" kern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  </a:t>
                      </a:r>
                      <a:r>
                        <a:rPr lang="zh-TW" sz="1000" b="0" kern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狀</a:t>
                      </a:r>
                      <a:endParaRPr lang="zh-TW" sz="1000" b="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反</a:t>
                      </a:r>
                      <a:r>
                        <a:rPr lang="en-US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  </a:t>
                      </a:r>
                      <a:r>
                        <a:rPr lang="zh-TW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應</a:t>
                      </a:r>
                      <a:endParaRPr lang="zh-TW" sz="1000" b="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2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00" b="0" kern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呈酸性體質者</a:t>
                      </a:r>
                      <a:endParaRPr lang="zh-TW" sz="1000" b="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b="0" kern="1200" dirty="0"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Arial"/>
                        </a:rPr>
                        <a:t>酸痛、</a:t>
                      </a:r>
                      <a:r>
                        <a:rPr lang="zh-TW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很睏</a:t>
                      </a:r>
                      <a:r>
                        <a:rPr lang="en-US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(</a:t>
                      </a:r>
                      <a:r>
                        <a:rPr lang="zh-TW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白天也很想睡</a:t>
                      </a:r>
                      <a:r>
                        <a:rPr lang="en-US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)</a:t>
                      </a:r>
                      <a:r>
                        <a:rPr lang="zh-TW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、口乾、多尿、經常放屁。</a:t>
                      </a:r>
                      <a:endParaRPr lang="zh-TW" sz="1000" b="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8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00" b="0" kern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腸胃不健康者</a:t>
                      </a:r>
                      <a:endParaRPr lang="zh-TW" sz="1000" b="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腸胃絞痛、出冷汗、臉色發白、腹瀉、便秘、脹氣、吐氣、放屁、嘔吐、頭痛。</a:t>
                      </a:r>
                      <a:endParaRPr lang="zh-TW" sz="1000" b="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2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00" b="0" kern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肝臟不健康者</a:t>
                      </a:r>
                      <a:endParaRPr lang="zh-TW" sz="1000" b="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昏睡、失眠、皮膚發癢、腹部疼痛、吐氣、嘔吐。</a:t>
                      </a:r>
                      <a:endParaRPr lang="zh-TW" sz="1000" b="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7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00" b="0" kern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腎臟不健康者</a:t>
                      </a:r>
                      <a:endParaRPr lang="zh-TW" sz="1000" b="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腰部疼痛、水腫、疲勞、排尿量增加、嘔吐、腹瀉、血壓增高、精神不振。</a:t>
                      </a:r>
                      <a:endParaRPr lang="zh-TW" sz="1000" b="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8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00" b="0" kern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心臟不健康者</a:t>
                      </a:r>
                      <a:endParaRPr lang="zh-TW" sz="1000" b="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臉發白、出冷汗、心跳加速、胸悶、喉部疼痛、心絞痛、肩背疼痛、昏眩、血壓下降、發燒。</a:t>
                      </a:r>
                      <a:endParaRPr lang="zh-TW" sz="1000" b="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2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00" b="0" kern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呼吸道及肺部不健康者</a:t>
                      </a:r>
                      <a:endParaRPr lang="zh-TW" sz="1000" b="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胸緊、呼吸急促、咳嗽、有痰。</a:t>
                      </a:r>
                      <a:endParaRPr lang="zh-TW" sz="1000" b="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0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00" b="0" kern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過敏體質或化學藥品攝取過多者</a:t>
                      </a:r>
                      <a:endParaRPr lang="zh-TW" sz="1000" b="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出現蕁麻疹、腹瀉、腹痛、發燒、耳鳴、血壓變化、排洩物增加。</a:t>
                      </a:r>
                      <a:endParaRPr lang="zh-TW" sz="1000" b="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2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00" b="0" kern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糖尿病患者</a:t>
                      </a:r>
                      <a:endParaRPr lang="zh-TW" sz="1000" b="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口渴、皮膚發養、身體有輕微浮腫、血糖會突然較高。</a:t>
                      </a:r>
                      <a:endParaRPr lang="zh-TW" sz="1000" b="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2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00" b="0" kern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高血壓患者</a:t>
                      </a:r>
                      <a:endParaRPr lang="zh-TW" sz="1000" b="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頭痛、昏眩、失眠、肩膀酸痛、心跳加快、血壓突然升高。</a:t>
                      </a:r>
                      <a:endParaRPr lang="zh-TW" sz="1000" b="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2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00" b="0" kern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低血壓患者</a:t>
                      </a:r>
                      <a:endParaRPr lang="zh-TW" sz="1000" b="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昏眩、頭痛、心跳加快。</a:t>
                      </a:r>
                      <a:endParaRPr lang="zh-TW" sz="1000" b="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2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00" b="0" kern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貧血患者</a:t>
                      </a:r>
                      <a:endParaRPr lang="zh-TW" sz="1000" b="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臉發白、出冷汗、昏眩、四肢疼痛、輕微貧血。</a:t>
                      </a:r>
                      <a:endParaRPr lang="zh-TW" sz="1000" b="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2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00" b="0" kern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鼻病患者</a:t>
                      </a:r>
                      <a:endParaRPr lang="zh-TW" sz="1000" b="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鼻涕變黃變濃。</a:t>
                      </a:r>
                      <a:endParaRPr lang="zh-TW" sz="1000" b="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2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00" b="0" kern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眼病患者</a:t>
                      </a:r>
                      <a:endParaRPr lang="zh-TW" sz="1000" b="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流眼屎、眼睛乾澀、流眼淚、視力模糊、眼中有血絲。</a:t>
                      </a:r>
                      <a:endParaRPr lang="zh-TW" sz="1000" b="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2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00" b="0" kern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痔瘡患者</a:t>
                      </a:r>
                      <a:endParaRPr lang="zh-TW" sz="1000" b="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會突然呈現出血現象。</a:t>
                      </a:r>
                      <a:endParaRPr lang="zh-TW" sz="1000" b="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2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00" b="0" kern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婦女病患者</a:t>
                      </a:r>
                      <a:endParaRPr lang="zh-TW" sz="1000" b="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分泌物增加</a:t>
                      </a:r>
                      <a:r>
                        <a:rPr lang="en-US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,</a:t>
                      </a:r>
                      <a:r>
                        <a:rPr lang="zh-TW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帶一點血絲或血塊</a:t>
                      </a:r>
                      <a:r>
                        <a:rPr lang="en-US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,</a:t>
                      </a:r>
                      <a:r>
                        <a:rPr lang="zh-TW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經期混亂</a:t>
                      </a:r>
                      <a:r>
                        <a:rPr lang="en-US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(</a:t>
                      </a:r>
                      <a:r>
                        <a:rPr lang="zh-TW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食用當月來兩次或者不來</a:t>
                      </a:r>
                      <a:r>
                        <a:rPr lang="en-US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),</a:t>
                      </a:r>
                      <a:r>
                        <a:rPr lang="zh-TW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皆屬女性生理除舊換新的淘汰現象。</a:t>
                      </a:r>
                      <a:endParaRPr lang="zh-TW" sz="1000" b="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2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00" b="0" kern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風溼症患者</a:t>
                      </a:r>
                      <a:endParaRPr lang="zh-TW" sz="1000" b="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身體僵硬、關節疼痛、腫脹、疲勞、發燒。</a:t>
                      </a:r>
                      <a:endParaRPr lang="zh-TW" sz="1000" b="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0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00" b="0" kern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自律神經失衡、雄性素過高</a:t>
                      </a:r>
                      <a:endParaRPr lang="zh-TW" sz="1000" b="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青春痘。</a:t>
                      </a:r>
                      <a:endParaRPr lang="zh-TW" sz="1000" b="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2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00" b="0" kern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宿便</a:t>
                      </a:r>
                      <a:endParaRPr lang="zh-TW" sz="1000" b="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3-5</a:t>
                      </a:r>
                      <a:r>
                        <a:rPr lang="zh-TW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天排出又黑又臭之宿便，嚴重者一天多達十數次。</a:t>
                      </a:r>
                      <a:endParaRPr lang="zh-TW" sz="1000" b="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2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00" b="0" kern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痛風</a:t>
                      </a:r>
                      <a:endParaRPr lang="zh-TW" sz="1000" b="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前二星期會較疼痛。</a:t>
                      </a:r>
                      <a:endParaRPr lang="zh-TW" sz="1000" b="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2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00" b="0" kern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青春痘、過敏</a:t>
                      </a:r>
                      <a:endParaRPr lang="zh-TW" sz="1000" b="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加速排毒，會出現更多痘子、疹子。</a:t>
                      </a:r>
                      <a:endParaRPr lang="zh-TW" sz="1000" b="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2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00" b="0" kern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腦神經衰弱</a:t>
                      </a:r>
                      <a:endParaRPr lang="zh-TW" sz="1000" b="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睡不著，次日精神良好</a:t>
                      </a:r>
                      <a:endParaRPr lang="zh-TW" sz="1000" b="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2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000" b="0" kern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偏頭痛</a:t>
                      </a:r>
                      <a:endParaRPr lang="zh-TW" sz="1000" b="0" kern="10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b="0" kern="0" dirty="0">
                          <a:effectLst/>
                          <a:latin typeface="標楷體" pitchFamily="65" charset="-120"/>
                          <a:ea typeface="標楷體" pitchFamily="65" charset="-120"/>
                          <a:cs typeface="新細明體"/>
                        </a:rPr>
                        <a:t>出現頭痛現象達數日</a:t>
                      </a:r>
                      <a:endParaRPr lang="zh-TW" sz="1000" b="0" kern="100" dirty="0"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9246" marR="92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697"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zh-TW" sz="1000" b="0" kern="100" dirty="0">
                          <a:effectLst/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如出現「暝眩反應」屬正常效果，請持續服用或視情況減量與依專業醫生指示服用。</a:t>
                      </a:r>
                    </a:p>
                  </a:txBody>
                  <a:tcPr marL="9246" marR="9246" marT="495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0327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流線">
  <a:themeElements>
    <a:clrScheme name="流線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流線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線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841</TotalTime>
  <Words>1195</Words>
  <Application>Microsoft Office PowerPoint</Application>
  <PresentationFormat>如螢幕大小 (4:3)</PresentationFormat>
  <Paragraphs>178</Paragraphs>
  <Slides>14</Slides>
  <Notes>2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15" baseType="lpstr">
      <vt:lpstr>1_流線</vt:lpstr>
      <vt:lpstr>PowerPoint 簡報</vt:lpstr>
      <vt:lpstr>保健食品品牌-帝一芝</vt:lpstr>
      <vt:lpstr>保健食品-帝一芝牛樟芝</vt:lpstr>
      <vt:lpstr>牛樟芝產品說明</vt:lpstr>
      <vt:lpstr>PowerPoint 簡報</vt:lpstr>
      <vt:lpstr>皕發-帝一芝各項檢測報告</vt:lpstr>
      <vt:lpstr>PowerPoint 簡報</vt:lpstr>
      <vt:lpstr>NCBI序列比對為菌株: Antrodia  camphorata 100%  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befar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befar</dc:creator>
  <cp:lastModifiedBy>楊佳憲</cp:lastModifiedBy>
  <cp:revision>207</cp:revision>
  <dcterms:created xsi:type="dcterms:W3CDTF">2013-04-16T01:08:45Z</dcterms:created>
  <dcterms:modified xsi:type="dcterms:W3CDTF">2014-02-05T16:51:43Z</dcterms:modified>
</cp:coreProperties>
</file>