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3"/>
  </p:notesMasterIdLst>
  <p:sldIdLst>
    <p:sldId id="256" r:id="rId2"/>
    <p:sldId id="267" r:id="rId3"/>
    <p:sldId id="257" r:id="rId4"/>
    <p:sldId id="269" r:id="rId5"/>
    <p:sldId id="258" r:id="rId6"/>
    <p:sldId id="270" r:id="rId7"/>
    <p:sldId id="273" r:id="rId8"/>
    <p:sldId id="274" r:id="rId9"/>
    <p:sldId id="275" r:id="rId10"/>
    <p:sldId id="276" r:id="rId11"/>
    <p:sldId id="277" r:id="rId12"/>
    <p:sldId id="278" r:id="rId13"/>
    <p:sldId id="260" r:id="rId14"/>
    <p:sldId id="279" r:id="rId15"/>
    <p:sldId id="261" r:id="rId16"/>
    <p:sldId id="259" r:id="rId17"/>
    <p:sldId id="280" r:id="rId18"/>
    <p:sldId id="264" r:id="rId19"/>
    <p:sldId id="281" r:id="rId20"/>
    <p:sldId id="282" r:id="rId21"/>
    <p:sldId id="283" r:id="rId22"/>
    <p:sldId id="284" r:id="rId23"/>
    <p:sldId id="285" r:id="rId24"/>
    <p:sldId id="286" r:id="rId25"/>
    <p:sldId id="262" r:id="rId26"/>
    <p:sldId id="263" r:id="rId27"/>
    <p:sldId id="287" r:id="rId28"/>
    <p:sldId id="288" r:id="rId29"/>
    <p:sldId id="289" r:id="rId30"/>
    <p:sldId id="290" r:id="rId31"/>
    <p:sldId id="266" r:id="rId32"/>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9200"/>
    <a:srgbClr val="AC0000"/>
    <a:srgbClr val="66FF33"/>
    <a:srgbClr val="9933FF"/>
    <a:srgbClr val="DE009F"/>
    <a:srgbClr val="FC2892"/>
    <a:srgbClr val="FC2874"/>
    <a:srgbClr val="FE7826"/>
    <a:srgbClr val="19C3FF"/>
    <a:srgbClr val="F5B33D"/>
  </p:clrMru>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17" autoAdjust="0"/>
  </p:normalViewPr>
  <p:slideViewPr>
    <p:cSldViewPr>
      <p:cViewPr varScale="1">
        <p:scale>
          <a:sx n="94" d="100"/>
          <a:sy n="94" d="100"/>
        </p:scale>
        <p:origin x="-4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1666AD-C805-4394-B165-9430B77D0C2C}" type="datetimeFigureOut">
              <a:rPr lang="zh-TW" altLang="en-US" smtClean="0"/>
              <a:pPr/>
              <a:t>2010/4/1</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044C71-B711-4312-AF5D-871390C103AA}"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98044C71-B711-4312-AF5D-871390C103AA}" type="slidenum">
              <a:rPr lang="zh-TW" altLang="en-US" smtClean="0"/>
              <a:pPr/>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9BF5F3-01C0-4B95-8ECC-E2704F5CF496}" type="slidenum">
              <a:rPr lang="en-US" altLang="zh-TW"/>
              <a:pPr/>
              <a:t>19</a:t>
            </a:fld>
            <a:endParaRPr lang="en-US" altLang="zh-TW"/>
          </a:p>
        </p:txBody>
      </p:sp>
      <p:sp>
        <p:nvSpPr>
          <p:cNvPr id="116738" name="Rectangle 2"/>
          <p:cNvSpPr>
            <a:spLocks noGrp="1" noRot="1" noChangeAspect="1" noChangeArrowheads="1" noTextEdit="1"/>
          </p:cNvSpPr>
          <p:nvPr>
            <p:ph type="sldImg"/>
          </p:nvPr>
        </p:nvSpPr>
        <p:spPr bwMode="auto">
          <a:xfrm>
            <a:off x="1141413" y="684213"/>
            <a:ext cx="4573587" cy="3430587"/>
          </a:xfrm>
          <a:prstGeom prst="rect">
            <a:avLst/>
          </a:prstGeom>
          <a:solidFill>
            <a:srgbClr val="FFFFFF"/>
          </a:solidFill>
          <a:ln>
            <a:solidFill>
              <a:srgbClr val="000000"/>
            </a:solidFill>
            <a:miter lim="800000"/>
            <a:headEnd/>
            <a:tailEnd/>
          </a:ln>
        </p:spPr>
      </p:sp>
      <p:sp>
        <p:nvSpPr>
          <p:cNvPr id="116739" name="Rectangle 3"/>
          <p:cNvSpPr>
            <a:spLocks noGrp="1" noChangeArrowheads="1"/>
          </p:cNvSpPr>
          <p:nvPr>
            <p:ph type="body" idx="1"/>
          </p:nvPr>
        </p:nvSpPr>
        <p:spPr bwMode="auto">
          <a:xfrm>
            <a:off x="685958" y="4344230"/>
            <a:ext cx="5486084" cy="4114951"/>
          </a:xfrm>
          <a:prstGeom prst="rect">
            <a:avLst/>
          </a:prstGeom>
          <a:solidFill>
            <a:srgbClr val="FFFFFF"/>
          </a:solidFill>
          <a:ln>
            <a:solidFill>
              <a:srgbClr val="000000"/>
            </a:solidFill>
            <a:miter lim="800000"/>
            <a:headEnd/>
            <a:tailEnd/>
          </a:ln>
        </p:spPr>
        <p:txBody>
          <a:bodyPr>
            <a:normAutofit fontScale="85000" lnSpcReduction="10000"/>
          </a:bodyPr>
          <a:lstStyle/>
          <a:p>
            <a:r>
              <a:rPr lang="zh-TW" altLang="en-US" sz="3100" dirty="0">
                <a:solidFill>
                  <a:schemeClr val="tx2"/>
                </a:solidFill>
                <a:latin typeface="華康粗黑體(P)" pitchFamily="34" charset="-120"/>
                <a:ea typeface="華康粗黑體(P)" pitchFamily="34" charset="-120"/>
              </a:rPr>
              <a:t>１．雪蓮花所含生物鹼，黃酮可以促進腎上腺皮質激素合成增加，而達到消炎鎮痛</a:t>
            </a:r>
          </a:p>
          <a:p>
            <a:r>
              <a:rPr lang="zh-TW" altLang="en-US" sz="3100" dirty="0">
                <a:solidFill>
                  <a:schemeClr val="tx2"/>
                </a:solidFill>
                <a:latin typeface="華康粗黑體(P)" pitchFamily="34" charset="-120"/>
                <a:ea typeface="華康粗黑體(P)" pitchFamily="34" charset="-120"/>
              </a:rPr>
              <a:t>２．獨有的大苞雪蓮花鹼，大苞雪蓮花內脂（自然界中首次發現）能夠降低血管通透性，減少組織炎性滲出，具較強消炎，消腫，鎮痛作用</a:t>
            </a:r>
          </a:p>
          <a:p>
            <a:r>
              <a:rPr lang="zh-TW" altLang="en-US" sz="3100" dirty="0">
                <a:solidFill>
                  <a:schemeClr val="tx2"/>
                </a:solidFill>
                <a:latin typeface="華康粗黑體(P)" pitchFamily="34" charset="-120"/>
                <a:ea typeface="華康粗黑體(P)" pitchFamily="34" charset="-120"/>
              </a:rPr>
              <a:t>３．雪蓮花多糖體有很強的清除氧化自由基能力，具抗衰老，抗疲勞</a:t>
            </a:r>
          </a:p>
          <a:p>
            <a:r>
              <a:rPr lang="zh-TW" altLang="en-US" sz="3100" dirty="0">
                <a:solidFill>
                  <a:schemeClr val="tx2"/>
                </a:solidFill>
                <a:latin typeface="華康粗黑體(P)" pitchFamily="34" charset="-120"/>
                <a:ea typeface="華康粗黑體(P)" pitchFamily="34" charset="-120"/>
              </a:rPr>
              <a:t>４．含１３種胺基酸，３３種微量元素，可以補充營養，增強身體免疫力</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8230" name="Rectangle 38"/>
          <p:cNvSpPr>
            <a:spLocks noGrp="1" noChangeArrowheads="1"/>
          </p:cNvSpPr>
          <p:nvPr>
            <p:ph type="ctrTitle"/>
          </p:nvPr>
        </p:nvSpPr>
        <p:spPr>
          <a:xfrm>
            <a:off x="1600200" y="1676400"/>
            <a:ext cx="6858000" cy="1447800"/>
          </a:xfrm>
        </p:spPr>
        <p:txBody>
          <a:bodyPr anchor="t"/>
          <a:lstStyle>
            <a:lvl1pPr>
              <a:defRPr/>
            </a:lvl1pPr>
          </a:lstStyle>
          <a:p>
            <a:r>
              <a:rPr lang="zh-TW" altLang="en-US" smtClean="0"/>
              <a:t>按一下以編輯母片標題樣式</a:t>
            </a:r>
            <a:endParaRPr lang="zh-TW" altLang="en-US"/>
          </a:p>
        </p:txBody>
      </p:sp>
      <p:sp>
        <p:nvSpPr>
          <p:cNvPr id="8231" name="Rectangle 39"/>
          <p:cNvSpPr>
            <a:spLocks noGrp="1" noChangeArrowheads="1"/>
          </p:cNvSpPr>
          <p:nvPr>
            <p:ph type="subTitle" idx="1"/>
          </p:nvPr>
        </p:nvSpPr>
        <p:spPr>
          <a:xfrm>
            <a:off x="2057400" y="3276600"/>
            <a:ext cx="6019800" cy="838200"/>
          </a:xfrm>
        </p:spPr>
        <p:txBody>
          <a:bodyPr/>
          <a:lstStyle>
            <a:lvl1pPr marL="0" indent="0" algn="ctr">
              <a:buFont typeface="Wingdings" pitchFamily="2" charset="2"/>
              <a:buNone/>
              <a:defRPr/>
            </a:lvl1pPr>
          </a:lstStyle>
          <a:p>
            <a:r>
              <a:rPr lang="zh-TW" altLang="en-US" smtClean="0"/>
              <a:t>按一下以編輯母片副標題樣式</a:t>
            </a:r>
            <a:endParaRPr lang="zh-TW" altLang="en-US"/>
          </a:p>
        </p:txBody>
      </p:sp>
      <p:sp>
        <p:nvSpPr>
          <p:cNvPr id="8232" name="Rectangle 40"/>
          <p:cNvSpPr>
            <a:spLocks noGrp="1" noChangeArrowheads="1"/>
          </p:cNvSpPr>
          <p:nvPr>
            <p:ph type="dt" sz="half" idx="2"/>
          </p:nvPr>
        </p:nvSpPr>
        <p:spPr>
          <a:xfrm>
            <a:off x="685800" y="6324600"/>
            <a:ext cx="1905000" cy="457200"/>
          </a:xfrm>
        </p:spPr>
        <p:txBody>
          <a:bodyPr/>
          <a:lstStyle>
            <a:lvl1pPr>
              <a:defRPr/>
            </a:lvl1pPr>
          </a:lstStyle>
          <a:p>
            <a:endParaRPr lang="en-US" altLang="zh-TW"/>
          </a:p>
        </p:txBody>
      </p:sp>
      <p:sp>
        <p:nvSpPr>
          <p:cNvPr id="8233" name="Rectangle 41"/>
          <p:cNvSpPr>
            <a:spLocks noGrp="1" noChangeArrowheads="1"/>
          </p:cNvSpPr>
          <p:nvPr>
            <p:ph type="ftr" sz="quarter" idx="3"/>
          </p:nvPr>
        </p:nvSpPr>
        <p:spPr>
          <a:xfrm>
            <a:off x="3124200" y="6324600"/>
            <a:ext cx="2895600" cy="457200"/>
          </a:xfrm>
        </p:spPr>
        <p:txBody>
          <a:bodyPr/>
          <a:lstStyle>
            <a:lvl1pPr>
              <a:defRPr/>
            </a:lvl1pPr>
          </a:lstStyle>
          <a:p>
            <a:endParaRPr lang="en-US" altLang="zh-TW"/>
          </a:p>
        </p:txBody>
      </p:sp>
      <p:sp>
        <p:nvSpPr>
          <p:cNvPr id="8234" name="Rectangle 42"/>
          <p:cNvSpPr>
            <a:spLocks noGrp="1" noChangeArrowheads="1"/>
          </p:cNvSpPr>
          <p:nvPr>
            <p:ph type="sldNum" sz="quarter" idx="4"/>
          </p:nvPr>
        </p:nvSpPr>
        <p:spPr>
          <a:xfrm>
            <a:off x="6553200" y="6324600"/>
            <a:ext cx="1905000" cy="457200"/>
          </a:xfrm>
        </p:spPr>
        <p:txBody>
          <a:bodyPr/>
          <a:lstStyle>
            <a:lvl1pPr>
              <a:defRPr sz="1500" i="1">
                <a:solidFill>
                  <a:schemeClr val="tx1">
                    <a:lumMod val="75000"/>
                  </a:schemeClr>
                </a:solidFill>
                <a:latin typeface="French Script MT" pitchFamily="66" charset="0"/>
              </a:defRPr>
            </a:lvl1pPr>
          </a:lstStyle>
          <a:p>
            <a:r>
              <a:rPr lang="en-US" altLang="zh-TW" smtClean="0"/>
              <a:t>©2009  Denise</a:t>
            </a:r>
            <a:endParaRPr lang="en-US" altLang="zh-TW"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84326D56-887A-4252-AD15-E12E0D3767B0}" type="slidenum">
              <a:rPr lang="en-US" altLang="zh-TW" smtClean="0"/>
              <a:pPr/>
              <a:t>‹#›</a:t>
            </a:fld>
            <a:endParaRPr lang="en-US" altLang="zh-TW"/>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39866A7A-5C5A-4298-958F-7BDF35B543A3}" type="slidenum">
              <a:rPr lang="en-US" altLang="zh-TW" smtClean="0"/>
              <a:pPr/>
              <a:t>‹#›</a:t>
            </a:fld>
            <a:endParaRPr lang="en-US" altLang="zh-TW"/>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144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0292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6A6B8823-20F8-4A0C-8B63-7E5B8715CC2E}" type="slidenum">
              <a:rPr lang="en-US" altLang="zh-TW" smtClean="0"/>
              <a:pPr/>
              <a:t>‹#›</a:t>
            </a:fld>
            <a:endParaRPr lang="en-US" altLang="zh-TW"/>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zh-TW"/>
          </a:p>
        </p:txBody>
      </p:sp>
      <p:sp>
        <p:nvSpPr>
          <p:cNvPr id="8" name="頁尾版面配置區 7"/>
          <p:cNvSpPr>
            <a:spLocks noGrp="1"/>
          </p:cNvSpPr>
          <p:nvPr>
            <p:ph type="ftr" sz="quarter" idx="11"/>
          </p:nvPr>
        </p:nvSpPr>
        <p:spPr/>
        <p:txBody>
          <a:bodyPr/>
          <a:lstStyle>
            <a:lvl1pPr>
              <a:defRPr/>
            </a:lvl1pPr>
          </a:lstStyle>
          <a:p>
            <a:endParaRPr lang="en-US" altLang="zh-TW"/>
          </a:p>
        </p:txBody>
      </p:sp>
      <p:sp>
        <p:nvSpPr>
          <p:cNvPr id="9" name="投影片編號版面配置區 8"/>
          <p:cNvSpPr>
            <a:spLocks noGrp="1"/>
          </p:cNvSpPr>
          <p:nvPr>
            <p:ph type="sldNum" sz="quarter" idx="12"/>
          </p:nvPr>
        </p:nvSpPr>
        <p:spPr/>
        <p:txBody>
          <a:bodyPr/>
          <a:lstStyle>
            <a:lvl1pPr>
              <a:defRPr/>
            </a:lvl1pPr>
          </a:lstStyle>
          <a:p>
            <a:fld id="{C3748AA4-593F-43C8-82F9-B252CC094E47}" type="slidenum">
              <a:rPr lang="en-US" altLang="zh-TW" smtClean="0"/>
              <a:pPr/>
              <a:t>‹#›</a:t>
            </a:fld>
            <a:endParaRPr lang="en-US" altLang="zh-TW"/>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zh-TW"/>
          </a:p>
        </p:txBody>
      </p:sp>
      <p:sp>
        <p:nvSpPr>
          <p:cNvPr id="4" name="頁尾版面配置區 3"/>
          <p:cNvSpPr>
            <a:spLocks noGrp="1"/>
          </p:cNvSpPr>
          <p:nvPr>
            <p:ph type="ftr" sz="quarter" idx="11"/>
          </p:nvPr>
        </p:nvSpPr>
        <p:spPr/>
        <p:txBody>
          <a:bodyPr/>
          <a:lstStyle>
            <a:lvl1pPr>
              <a:defRPr/>
            </a:lvl1pPr>
          </a:lstStyle>
          <a:p>
            <a:endParaRPr lang="en-US" altLang="zh-TW"/>
          </a:p>
        </p:txBody>
      </p:sp>
      <p:sp>
        <p:nvSpPr>
          <p:cNvPr id="5" name="投影片編號版面配置區 4"/>
          <p:cNvSpPr>
            <a:spLocks noGrp="1"/>
          </p:cNvSpPr>
          <p:nvPr>
            <p:ph type="sldNum" sz="quarter" idx="12"/>
          </p:nvPr>
        </p:nvSpPr>
        <p:spPr/>
        <p:txBody>
          <a:bodyPr/>
          <a:lstStyle>
            <a:lvl1pPr>
              <a:defRPr/>
            </a:lvl1pPr>
          </a:lstStyle>
          <a:p>
            <a:fld id="{289D3565-693D-473A-B0DC-0AB82CC15614}" type="slidenum">
              <a:rPr lang="en-US" altLang="zh-TW" smtClean="0"/>
              <a:pPr/>
              <a:t>‹#›</a:t>
            </a:fld>
            <a:endParaRPr lang="en-US" altLang="zh-TW"/>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zh-TW"/>
          </a:p>
        </p:txBody>
      </p:sp>
      <p:sp>
        <p:nvSpPr>
          <p:cNvPr id="3" name="頁尾版面配置區 2"/>
          <p:cNvSpPr>
            <a:spLocks noGrp="1"/>
          </p:cNvSpPr>
          <p:nvPr>
            <p:ph type="ftr" sz="quarter" idx="11"/>
          </p:nvPr>
        </p:nvSpPr>
        <p:spPr/>
        <p:txBody>
          <a:bodyPr/>
          <a:lstStyle>
            <a:lvl1pPr>
              <a:defRPr/>
            </a:lvl1pPr>
          </a:lstStyle>
          <a:p>
            <a:endParaRPr lang="en-US" altLang="zh-TW"/>
          </a:p>
        </p:txBody>
      </p:sp>
      <p:sp>
        <p:nvSpPr>
          <p:cNvPr id="4" name="投影片編號版面配置區 3"/>
          <p:cNvSpPr>
            <a:spLocks noGrp="1"/>
          </p:cNvSpPr>
          <p:nvPr>
            <p:ph type="sldNum" sz="quarter" idx="12"/>
          </p:nvPr>
        </p:nvSpPr>
        <p:spPr/>
        <p:txBody>
          <a:bodyPr/>
          <a:lstStyle>
            <a:lvl1pPr>
              <a:defRPr/>
            </a:lvl1pPr>
          </a:lstStyle>
          <a:p>
            <a:fld id="{1FEFE0F9-D95E-4EE6-85DD-B1FEDFD921DB}" type="slidenum">
              <a:rPr lang="en-US" altLang="zh-TW" smtClean="0"/>
              <a:pPr/>
              <a:t>‹#›</a:t>
            </a:fld>
            <a:endParaRPr lang="en-US" altLang="zh-TW"/>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2DC5723D-5D02-4A3E-B4C8-16BD3379F219}" type="slidenum">
              <a:rPr lang="en-US" altLang="zh-TW" smtClean="0"/>
              <a:pPr/>
              <a:t>‹#›</a:t>
            </a:fld>
            <a:endParaRPr lang="en-US" altLang="zh-TW"/>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479CAD25-A007-4E7C-AB0F-DDF08CC153C5}" type="slidenum">
              <a:rPr lang="en-US" altLang="zh-TW" smtClean="0"/>
              <a:pPr/>
              <a:t>‹#›</a:t>
            </a:fld>
            <a:endParaRPr lang="en-US" altLang="zh-TW"/>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8EA94F53-C542-4222-8F1B-A348BA7D9B24}" type="slidenum">
              <a:rPr lang="en-US" altLang="zh-TW" smtClean="0"/>
              <a:pPr/>
              <a:t>‹#›</a:t>
            </a:fld>
            <a:endParaRPr lang="en-US" altLang="zh-TW"/>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05600" y="465138"/>
            <a:ext cx="1752600" cy="563086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1447800" y="465138"/>
            <a:ext cx="5105400" cy="563086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6984870E-D321-480E-A3CD-149EBF93DF91}" type="slidenum">
              <a:rPr lang="en-US" altLang="zh-TW" smtClean="0"/>
              <a:pPr/>
              <a:t>‹#›</a:t>
            </a:fld>
            <a:endParaRPr lang="en-US" altLang="zh-TW"/>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457200" y="6245225"/>
            <a:ext cx="2133600" cy="476250"/>
          </a:xfrm>
        </p:spPr>
        <p:txBody>
          <a:bodyPr/>
          <a:lstStyle>
            <a:lvl1pPr>
              <a:defRPr/>
            </a:lvl1pPr>
          </a:lstStyle>
          <a:p>
            <a:endParaRPr lang="en-US" altLang="zh-TW"/>
          </a:p>
        </p:txBody>
      </p:sp>
      <p:sp>
        <p:nvSpPr>
          <p:cNvPr id="6" name="頁尾版面配置區 5"/>
          <p:cNvSpPr>
            <a:spLocks noGrp="1"/>
          </p:cNvSpPr>
          <p:nvPr>
            <p:ph type="ftr" sz="quarter" idx="11"/>
          </p:nvPr>
        </p:nvSpPr>
        <p:spPr>
          <a:xfrm>
            <a:off x="3124200" y="6245225"/>
            <a:ext cx="2895600" cy="47625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6553200" y="6245225"/>
            <a:ext cx="2133600" cy="476250"/>
          </a:xfrm>
        </p:spPr>
        <p:txBody>
          <a:bodyPr/>
          <a:lstStyle>
            <a:lvl1pPr>
              <a:defRPr/>
            </a:lvl1pPr>
          </a:lstStyle>
          <a:p>
            <a:fld id="{A2A6B1B5-D57A-4CAD-965E-4599C8C1F10D}" type="slidenum">
              <a:rPr lang="en-US" altLang="zh-TW"/>
              <a:pPr/>
              <a:t>‹#›</a:t>
            </a:fld>
            <a:endParaRPr lang="en-US" altLang="zh-TW"/>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標題，文字及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quarter" idx="2"/>
          </p:nvPr>
        </p:nvSpPr>
        <p:spPr>
          <a:xfrm>
            <a:off x="4648200" y="1600200"/>
            <a:ext cx="4038600" cy="21859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內容版面配置區 4"/>
          <p:cNvSpPr>
            <a:spLocks noGrp="1"/>
          </p:cNvSpPr>
          <p:nvPr>
            <p:ph sz="quarter" idx="3"/>
          </p:nvPr>
        </p:nvSpPr>
        <p:spPr>
          <a:xfrm>
            <a:off x="4648200" y="3938588"/>
            <a:ext cx="4038600" cy="21875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日期版面配置區 5"/>
          <p:cNvSpPr>
            <a:spLocks noGrp="1"/>
          </p:cNvSpPr>
          <p:nvPr>
            <p:ph type="dt" sz="half" idx="10"/>
          </p:nvPr>
        </p:nvSpPr>
        <p:spPr>
          <a:xfrm>
            <a:off x="457200" y="6245225"/>
            <a:ext cx="2133600" cy="476250"/>
          </a:xfrm>
        </p:spPr>
        <p:txBody>
          <a:bodyPr/>
          <a:lstStyle>
            <a:lvl1pPr>
              <a:defRPr/>
            </a:lvl1pPr>
          </a:lstStyle>
          <a:p>
            <a:endParaRPr lang="en-US" altLang="zh-TW"/>
          </a:p>
        </p:txBody>
      </p:sp>
      <p:sp>
        <p:nvSpPr>
          <p:cNvPr id="7" name="頁尾版面配置區 6"/>
          <p:cNvSpPr>
            <a:spLocks noGrp="1"/>
          </p:cNvSpPr>
          <p:nvPr>
            <p:ph type="ftr" sz="quarter" idx="11"/>
          </p:nvPr>
        </p:nvSpPr>
        <p:spPr>
          <a:xfrm>
            <a:off x="3124200" y="6245225"/>
            <a:ext cx="2895600" cy="476250"/>
          </a:xfrm>
        </p:spPr>
        <p:txBody>
          <a:bodyPr/>
          <a:lstStyle>
            <a:lvl1pPr>
              <a:defRPr/>
            </a:lvl1pPr>
          </a:lstStyle>
          <a:p>
            <a:endParaRPr lang="en-US" altLang="zh-TW"/>
          </a:p>
        </p:txBody>
      </p:sp>
      <p:sp>
        <p:nvSpPr>
          <p:cNvPr id="8" name="投影片編號版面配置區 7"/>
          <p:cNvSpPr>
            <a:spLocks noGrp="1"/>
          </p:cNvSpPr>
          <p:nvPr>
            <p:ph type="sldNum" sz="quarter" idx="12"/>
          </p:nvPr>
        </p:nvSpPr>
        <p:spPr>
          <a:xfrm>
            <a:off x="6553200" y="6245225"/>
            <a:ext cx="2133600" cy="476250"/>
          </a:xfrm>
        </p:spPr>
        <p:txBody>
          <a:bodyPr/>
          <a:lstStyle>
            <a:lvl1pPr>
              <a:defRPr/>
            </a:lvl1pPr>
          </a:lstStyle>
          <a:p>
            <a:fld id="{8FE8D11F-E49B-44F9-BEC3-4DED9A18DCF0}" type="slidenum">
              <a:rPr lang="en-US" altLang="zh-TW"/>
              <a:pPr/>
              <a:t>‹#›</a:t>
            </a:fld>
            <a:endParaRPr lang="en-US" altLang="zh-TW"/>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日期版面配置區 2"/>
          <p:cNvSpPr>
            <a:spLocks noGrp="1"/>
          </p:cNvSpPr>
          <p:nvPr>
            <p:ph type="dt" sz="half" idx="10"/>
          </p:nvPr>
        </p:nvSpPr>
        <p:spPr>
          <a:xfrm>
            <a:off x="457200" y="6245225"/>
            <a:ext cx="2133600" cy="476250"/>
          </a:xfrm>
        </p:spPr>
        <p:txBody>
          <a:bodyPr/>
          <a:lstStyle>
            <a:lvl1pPr>
              <a:defRPr/>
            </a:lvl1pPr>
          </a:lstStyle>
          <a:p>
            <a:endParaRPr lang="en-US" altLang="zh-TW"/>
          </a:p>
        </p:txBody>
      </p:sp>
      <p:sp>
        <p:nvSpPr>
          <p:cNvPr id="4" name="頁尾版面配置區 3"/>
          <p:cNvSpPr>
            <a:spLocks noGrp="1"/>
          </p:cNvSpPr>
          <p:nvPr>
            <p:ph type="ftr" sz="quarter" idx="11"/>
          </p:nvPr>
        </p:nvSpPr>
        <p:spPr>
          <a:xfrm>
            <a:off x="3124200" y="6245225"/>
            <a:ext cx="2895600" cy="476250"/>
          </a:xfrm>
        </p:spPr>
        <p:txBody>
          <a:bodyPr/>
          <a:lstStyle>
            <a:lvl1pPr>
              <a:defRPr/>
            </a:lvl1pPr>
          </a:lstStyle>
          <a:p>
            <a:endParaRPr lang="en-US" altLang="zh-TW"/>
          </a:p>
        </p:txBody>
      </p:sp>
      <p:sp>
        <p:nvSpPr>
          <p:cNvPr id="5" name="投影片編號版面配置區 4"/>
          <p:cNvSpPr>
            <a:spLocks noGrp="1"/>
          </p:cNvSpPr>
          <p:nvPr>
            <p:ph type="sldNum" sz="quarter" idx="12"/>
          </p:nvPr>
        </p:nvSpPr>
        <p:spPr>
          <a:xfrm>
            <a:off x="6553200" y="6245225"/>
            <a:ext cx="2133600" cy="476250"/>
          </a:xfrm>
        </p:spPr>
        <p:txBody>
          <a:bodyPr/>
          <a:lstStyle>
            <a:lvl1pPr>
              <a:defRPr/>
            </a:lvl1pPr>
          </a:lstStyle>
          <a:p>
            <a:fld id="{E1740E68-FB11-4798-AE9A-385A1D79D001}" type="slidenum">
              <a:rPr lang="en-US" altLang="zh-TW"/>
              <a:pPr/>
              <a:t>‹#›</a:t>
            </a:fld>
            <a:endParaRPr lang="en-US" altLang="zh-TW"/>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7800" y="465138"/>
            <a:ext cx="70104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14478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712788" y="631348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ea typeface="新細明體" charset="-120"/>
              </a:defRPr>
            </a:lvl1pPr>
          </a:lstStyle>
          <a:p>
            <a:endParaRPr lang="en-US" altLang="zh-TW"/>
          </a:p>
        </p:txBody>
      </p:sp>
      <p:sp>
        <p:nvSpPr>
          <p:cNvPr id="1029" name="Rectangle 5"/>
          <p:cNvSpPr>
            <a:spLocks noGrp="1" noChangeArrowheads="1"/>
          </p:cNvSpPr>
          <p:nvPr>
            <p:ph type="ftr" sz="quarter" idx="3"/>
          </p:nvPr>
        </p:nvSpPr>
        <p:spPr bwMode="auto">
          <a:xfrm>
            <a:off x="3151188" y="631348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ea typeface="新細明體" charset="-120"/>
              </a:defRPr>
            </a:lvl1pPr>
          </a:lstStyle>
          <a:p>
            <a:endParaRPr lang="en-US" altLang="zh-TW"/>
          </a:p>
        </p:txBody>
      </p:sp>
      <p:sp>
        <p:nvSpPr>
          <p:cNvPr id="1030" name="Rectangle 6"/>
          <p:cNvSpPr>
            <a:spLocks noGrp="1" noChangeArrowheads="1"/>
          </p:cNvSpPr>
          <p:nvPr>
            <p:ph type="sldNum" sz="quarter" idx="4"/>
          </p:nvPr>
        </p:nvSpPr>
        <p:spPr bwMode="auto">
          <a:xfrm>
            <a:off x="6580188" y="631348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ea typeface="新細明體" charset="-120"/>
              </a:defRPr>
            </a:lvl1pPr>
          </a:lstStyle>
          <a:p>
            <a:fld id="{5C34E9A7-1D5F-43DF-94D9-671964B4B5F0}" type="slidenum">
              <a:rPr lang="en-US" altLang="zh-TW" smtClean="0"/>
              <a:pPr/>
              <a:t>‹#›</a:t>
            </a:fld>
            <a:endParaRPr lang="en-US" altLang="zh-TW"/>
          </a:p>
        </p:txBody>
      </p:sp>
    </p:spTree>
  </p:cSld>
  <p:clrMap bg1="dk2" tx1="lt1" bg2="dk1"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transition>
    <p:fade/>
  </p:transition>
  <p:txStyles>
    <p:titleStyle>
      <a:lvl1pPr algn="ctr" rtl="0" eaLnBrk="1" fontAlgn="base" hangingPunct="1">
        <a:spcBef>
          <a:spcPct val="0"/>
        </a:spcBef>
        <a:spcAft>
          <a:spcPct val="0"/>
        </a:spcAft>
        <a:defRPr sz="4400">
          <a:solidFill>
            <a:srgbClr val="FFFF00"/>
          </a:solidFill>
          <a:latin typeface="+mj-lt"/>
          <a:ea typeface="+mj-ea"/>
          <a:cs typeface="+mj-cs"/>
        </a:defRPr>
      </a:lvl1pPr>
      <a:lvl2pPr algn="ctr" rtl="0" eaLnBrk="1" fontAlgn="base" hangingPunct="1">
        <a:spcBef>
          <a:spcPct val="0"/>
        </a:spcBef>
        <a:spcAft>
          <a:spcPct val="0"/>
        </a:spcAft>
        <a:defRPr sz="4400">
          <a:solidFill>
            <a:srgbClr val="FFFF00"/>
          </a:solidFill>
          <a:latin typeface="Arial" charset="0"/>
          <a:ea typeface="華康新儷粗黑" pitchFamily="34" charset="-120"/>
        </a:defRPr>
      </a:lvl2pPr>
      <a:lvl3pPr algn="ctr" rtl="0" eaLnBrk="1" fontAlgn="base" hangingPunct="1">
        <a:spcBef>
          <a:spcPct val="0"/>
        </a:spcBef>
        <a:spcAft>
          <a:spcPct val="0"/>
        </a:spcAft>
        <a:defRPr sz="4400">
          <a:solidFill>
            <a:srgbClr val="FFFF00"/>
          </a:solidFill>
          <a:latin typeface="Arial" charset="0"/>
          <a:ea typeface="華康新儷粗黑" pitchFamily="34" charset="-120"/>
        </a:defRPr>
      </a:lvl3pPr>
      <a:lvl4pPr algn="ctr" rtl="0" eaLnBrk="1" fontAlgn="base" hangingPunct="1">
        <a:spcBef>
          <a:spcPct val="0"/>
        </a:spcBef>
        <a:spcAft>
          <a:spcPct val="0"/>
        </a:spcAft>
        <a:defRPr sz="4400">
          <a:solidFill>
            <a:srgbClr val="FFFF00"/>
          </a:solidFill>
          <a:latin typeface="Arial" charset="0"/>
          <a:ea typeface="華康新儷粗黑" pitchFamily="34" charset="-120"/>
        </a:defRPr>
      </a:lvl4pPr>
      <a:lvl5pPr algn="ctr" rtl="0" eaLnBrk="1" fontAlgn="base" hangingPunct="1">
        <a:spcBef>
          <a:spcPct val="0"/>
        </a:spcBef>
        <a:spcAft>
          <a:spcPct val="0"/>
        </a:spcAft>
        <a:defRPr sz="4400">
          <a:solidFill>
            <a:srgbClr val="FFFF00"/>
          </a:solidFill>
          <a:latin typeface="Arial" charset="0"/>
          <a:ea typeface="華康新儷粗黑" pitchFamily="34" charset="-120"/>
        </a:defRPr>
      </a:lvl5pPr>
      <a:lvl6pPr marL="457200" algn="ctr" rtl="0" eaLnBrk="1" fontAlgn="base" hangingPunct="1">
        <a:spcBef>
          <a:spcPct val="0"/>
        </a:spcBef>
        <a:spcAft>
          <a:spcPct val="0"/>
        </a:spcAft>
        <a:defRPr sz="4400">
          <a:solidFill>
            <a:srgbClr val="FFFF00"/>
          </a:solidFill>
          <a:latin typeface="Arial" charset="0"/>
          <a:ea typeface="華康新儷粗黑" pitchFamily="34" charset="-120"/>
        </a:defRPr>
      </a:lvl6pPr>
      <a:lvl7pPr marL="914400" algn="ctr" rtl="0" eaLnBrk="1" fontAlgn="base" hangingPunct="1">
        <a:spcBef>
          <a:spcPct val="0"/>
        </a:spcBef>
        <a:spcAft>
          <a:spcPct val="0"/>
        </a:spcAft>
        <a:defRPr sz="4400">
          <a:solidFill>
            <a:srgbClr val="FFFF00"/>
          </a:solidFill>
          <a:latin typeface="Arial" charset="0"/>
          <a:ea typeface="華康新儷粗黑" pitchFamily="34" charset="-120"/>
        </a:defRPr>
      </a:lvl7pPr>
      <a:lvl8pPr marL="1371600" algn="ctr" rtl="0" eaLnBrk="1" fontAlgn="base" hangingPunct="1">
        <a:spcBef>
          <a:spcPct val="0"/>
        </a:spcBef>
        <a:spcAft>
          <a:spcPct val="0"/>
        </a:spcAft>
        <a:defRPr sz="4400">
          <a:solidFill>
            <a:srgbClr val="FFFF00"/>
          </a:solidFill>
          <a:latin typeface="Arial" charset="0"/>
          <a:ea typeface="華康新儷粗黑" pitchFamily="34" charset="-120"/>
        </a:defRPr>
      </a:lvl8pPr>
      <a:lvl9pPr marL="1828800" algn="ctr" rtl="0" eaLnBrk="1" fontAlgn="base" hangingPunct="1">
        <a:spcBef>
          <a:spcPct val="0"/>
        </a:spcBef>
        <a:spcAft>
          <a:spcPct val="0"/>
        </a:spcAft>
        <a:defRPr sz="4400">
          <a:solidFill>
            <a:srgbClr val="FFFF00"/>
          </a:solidFill>
          <a:latin typeface="Arial" charset="0"/>
          <a:ea typeface="華康新儷粗黑" pitchFamily="34" charset="-120"/>
        </a:defRPr>
      </a:lvl9pPr>
    </p:titleStyle>
    <p:bodyStyle>
      <a:lvl1pPr marL="342900" indent="-342900" algn="l" rtl="0" eaLnBrk="1" fontAlgn="base" hangingPunct="1">
        <a:spcBef>
          <a:spcPct val="20000"/>
        </a:spcBef>
        <a:spcAft>
          <a:spcPct val="0"/>
        </a:spcAft>
        <a:buClr>
          <a:srgbClr val="F5D73F"/>
        </a:buClr>
        <a:buFont typeface="Wingdings" pitchFamily="2" charset="2"/>
        <a:buBlip>
          <a:blip r:embed="rId17"/>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5D73F"/>
        </a:buClr>
        <a:buFont typeface="Wingdings" pitchFamily="2" charset="2"/>
        <a:buBlip>
          <a:blip r:embed="rId17"/>
        </a:buBlip>
        <a:defRPr sz="2800">
          <a:solidFill>
            <a:schemeClr val="tx1"/>
          </a:solidFill>
          <a:latin typeface="+mn-lt"/>
          <a:ea typeface="+mn-ea"/>
        </a:defRPr>
      </a:lvl2pPr>
      <a:lvl3pPr marL="1143000" indent="-228600" algn="l" rtl="0" eaLnBrk="1" fontAlgn="base" hangingPunct="1">
        <a:spcBef>
          <a:spcPct val="20000"/>
        </a:spcBef>
        <a:spcAft>
          <a:spcPct val="0"/>
        </a:spcAft>
        <a:buClr>
          <a:srgbClr val="F5D73F"/>
        </a:buClr>
        <a:buFont typeface="Wingdings" pitchFamily="2" charset="2"/>
        <a:buBlip>
          <a:blip r:embed="rId17"/>
        </a:buBlip>
        <a:defRPr sz="2400">
          <a:solidFill>
            <a:schemeClr val="tx1"/>
          </a:solidFill>
          <a:latin typeface="+mn-lt"/>
          <a:ea typeface="+mn-ea"/>
        </a:defRPr>
      </a:lvl3pPr>
      <a:lvl4pPr marL="16002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4pPr>
      <a:lvl5pPr marL="20574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5pPr>
      <a:lvl6pPr marL="25146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6pPr>
      <a:lvl7pPr marL="29718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7pPr>
      <a:lvl8pPr marL="34290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8pPr>
      <a:lvl9pPr marL="3886200" indent="-228600" algn="l" rtl="0" eaLnBrk="1" fontAlgn="base" hangingPunct="1">
        <a:spcBef>
          <a:spcPct val="20000"/>
        </a:spcBef>
        <a:spcAft>
          <a:spcPct val="0"/>
        </a:spcAft>
        <a:buClr>
          <a:srgbClr val="F5D73F"/>
        </a:buClr>
        <a:buFont typeface="Wingdings" pitchFamily="2" charset="2"/>
        <a:buBlip>
          <a:blip r:embed="rId17"/>
        </a:buBlip>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6.xml"/><Relationship Id="rId6" Type="http://schemas.openxmlformats.org/officeDocument/2006/relationships/image" Target="http://www.hcvs.kh.edu.tw/hcvsa/photo/a38.jpg" TargetMode="External"/><Relationship Id="rId5" Type="http://schemas.openxmlformats.org/officeDocument/2006/relationships/image" Target="../media/image19.jpeg"/><Relationship Id="rId4" Type="http://schemas.openxmlformats.org/officeDocument/2006/relationships/image" Target="http://www.hcvs.kh.edu.tw/hcvsa/photo/fon070.jpg"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571481"/>
            <a:ext cx="8424000" cy="3554819"/>
          </a:xfrm>
        </p:spPr>
        <p:txBody>
          <a:bodyPr>
            <a:scene3d>
              <a:camera prst="orthographicFront"/>
              <a:lightRig rig="threePt" dir="t"/>
            </a:scene3d>
            <a:sp3d/>
          </a:bodyPr>
          <a:lstStyle/>
          <a:p>
            <a:pPr algn="ctr">
              <a:lnSpc>
                <a:spcPts val="9000"/>
              </a:lnSpc>
              <a:spcAft>
                <a:spcPts val="0"/>
              </a:spcAft>
            </a:pPr>
            <a:r>
              <a:rPr lang="zh-TW" altLang="en-US"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增強免疫力</a:t>
            </a:r>
            <a:r>
              <a:rPr lang="en-US" altLang="zh-TW"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
            </a:r>
            <a:br>
              <a:rPr lang="en-US" altLang="zh-TW"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br>
            <a:r>
              <a:rPr lang="zh-TW" altLang="en-US"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延緩衰老</a:t>
            </a:r>
            <a:r>
              <a:rPr lang="en-US" altLang="zh-TW"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
            </a:r>
            <a:br>
              <a:rPr lang="en-US" altLang="zh-TW"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br>
            <a:r>
              <a:rPr lang="zh-TW" altLang="en-US" sz="6600" dirty="0" smtClean="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的</a:t>
            </a:r>
            <a:endParaRPr lang="zh-TW" altLang="en-US" sz="8000" b="1" dirty="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gradFill flip="none" rotWithShape="1">
                <a:gsLst>
                  <a:gs pos="0">
                    <a:srgbClr val="FFF200"/>
                  </a:gs>
                  <a:gs pos="45000">
                    <a:srgbClr val="FF7A00"/>
                  </a:gs>
                  <a:gs pos="100000">
                    <a:srgbClr val="FF0000"/>
                  </a:gs>
                  <a:gs pos="100000">
                    <a:srgbClr val="4D0808"/>
                  </a:gs>
                </a:gsLst>
                <a:lin ang="5400000" scaled="0"/>
                <a:tileRect/>
              </a:gradFill>
              <a:effectLst>
                <a:outerShdw blurRad="50800" dist="38100" dir="16200000" rotWithShape="0">
                  <a:schemeClr val="accent6">
                    <a:lumMod val="60000"/>
                    <a:lumOff val="40000"/>
                    <a:alpha val="40000"/>
                  </a:schemeClr>
                </a:outerShdw>
              </a:effectLst>
            </a:endParaRPr>
          </a:p>
        </p:txBody>
      </p:sp>
      <p:sp>
        <p:nvSpPr>
          <p:cNvPr id="3" name="文字方塊 2"/>
          <p:cNvSpPr txBox="1"/>
          <p:nvPr/>
        </p:nvSpPr>
        <p:spPr>
          <a:xfrm>
            <a:off x="321455" y="4357694"/>
            <a:ext cx="8501090" cy="1508105"/>
          </a:xfrm>
          <a:prstGeom prst="rect">
            <a:avLst/>
          </a:prstGeom>
          <a:noFill/>
        </p:spPr>
        <p:txBody>
          <a:bodyPr wrap="square" lIns="0" tIns="0" rIns="0" bIns="0" rtlCol="0" anchor="ctr" anchorCtr="1">
            <a:spAutoFit/>
            <a:scene3d>
              <a:camera prst="orthographicFront"/>
              <a:lightRig rig="threePt" dir="t"/>
            </a:scene3d>
            <a:sp3d contourW="6350">
              <a:bevelB w="82550" h="38100" prst="coolSlant"/>
            </a:sp3d>
          </a:bodyPr>
          <a:lstStyle/>
          <a:p>
            <a:r>
              <a:rPr lang="zh-TW" altLang="en-US" sz="8000" b="1" dirty="0" smtClean="0">
                <a:ln>
                  <a:solidFill>
                    <a:schemeClr val="bg1">
                      <a:alpha val="0"/>
                    </a:schemeClr>
                  </a:solidFill>
                </a:ln>
                <a:gradFill flip="none" rotWithShape="1">
                  <a:gsLst>
                    <a:gs pos="0">
                      <a:srgbClr val="FFF200"/>
                    </a:gs>
                    <a:gs pos="45000">
                      <a:srgbClr val="FF7A00"/>
                    </a:gs>
                    <a:gs pos="100000">
                      <a:srgbClr val="FF0000"/>
                    </a:gs>
                    <a:gs pos="100000">
                      <a:srgbClr val="4D0808"/>
                    </a:gs>
                  </a:gsLst>
                  <a:lin ang="5400000" scaled="0"/>
                  <a:tileRect/>
                </a:gradFill>
                <a:effectLst>
                  <a:outerShdw blurRad="50800" dist="38100" dir="16200000" rotWithShape="0">
                    <a:prstClr val="black">
                      <a:alpha val="40000"/>
                    </a:prstClr>
                  </a:outerShdw>
                  <a:reflection blurRad="6350" stA="50000" endA="300" endPos="50000" dist="60007" dir="5400000" sy="-100000" algn="bl" rotWithShape="0"/>
                </a:effectLst>
                <a:latin typeface="+mj-lt"/>
                <a:ea typeface="+mj-ea"/>
                <a:cs typeface="+mj-cs"/>
              </a:rPr>
              <a:t>天山雪蓮花養生液</a:t>
            </a:r>
          </a:p>
          <a:p>
            <a:endParaRPr lang="zh-TW" altLang="en-US" dirty="0">
              <a:ln>
                <a:solidFill>
                  <a:schemeClr val="bg1">
                    <a:alpha val="0"/>
                  </a:schemeClr>
                </a:solidFill>
              </a:ln>
              <a:effectLst>
                <a:outerShdw blurRad="50800" dist="38100" dir="16200000" rotWithShape="0">
                  <a:prstClr val="black">
                    <a:alpha val="40000"/>
                  </a:prstClr>
                </a:outerShdw>
                <a:reflection blurRad="6350" stA="50000" endA="300" endPos="50000" dist="60007" dir="5400000" sy="-100000" algn="bl" rotWithShape="0"/>
              </a:effectLst>
            </a:endParaRPr>
          </a:p>
        </p:txBody>
      </p:sp>
      <p:sp>
        <p:nvSpPr>
          <p:cNvPr id="5" name="Rectangle 42"/>
          <p:cNvSpPr>
            <a:spLocks noGrp="1" noChangeArrowheads="1"/>
          </p:cNvSpPr>
          <p:nvPr>
            <p:ph type="sldNum" sz="quarter" idx="4"/>
          </p:nvPr>
        </p:nvSpPr>
        <p:spPr>
          <a:xfrm>
            <a:off x="0" y="6500834"/>
            <a:ext cx="1357290" cy="357166"/>
          </a:xfrm>
        </p:spPr>
        <p:txBody>
          <a:bodyPr/>
          <a:lstStyle>
            <a:lvl1pPr>
              <a:defRPr sz="1500" i="1">
                <a:solidFill>
                  <a:schemeClr val="tx1">
                    <a:lumMod val="75000"/>
                  </a:schemeClr>
                </a:solidFill>
                <a:latin typeface="French Script MT" pitchFamily="66" charset="0"/>
              </a:defRPr>
            </a:lvl1pPr>
          </a:lstStyle>
          <a:p>
            <a:pPr algn="l"/>
            <a:r>
              <a:rPr lang="en-US" altLang="zh-TW" sz="1400" dirty="0" smtClean="0">
                <a:solidFill>
                  <a:schemeClr val="accent4">
                    <a:lumMod val="50000"/>
                  </a:schemeClr>
                </a:solidFill>
              </a:rPr>
              <a:t>©2009  Denise</a:t>
            </a:r>
            <a:endParaRPr lang="en-US" altLang="zh-TW" sz="1400" dirty="0">
              <a:solidFill>
                <a:schemeClr val="accent4">
                  <a:lumMod val="50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5720" y="1142984"/>
            <a:ext cx="8572560" cy="2143140"/>
          </a:xfr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a:lnSpc>
                <a:spcPts val="9000"/>
              </a:lnSpc>
            </a:pPr>
            <a:r>
              <a:rPr lang="zh-TW" altLang="en-US" sz="6600" dirty="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天山雪蓮花系列</a:t>
            </a:r>
            <a:r>
              <a:rPr lang="en-US" altLang="zh-TW" sz="6600" dirty="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
            </a:r>
            <a:br>
              <a:rPr lang="en-US" altLang="zh-TW" sz="6600" dirty="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br>
            <a:r>
              <a:rPr lang="zh-TW" altLang="en-US" sz="6600" dirty="0">
                <a:ln>
                  <a:gradFill>
                    <a:gsLst>
                      <a:gs pos="0">
                        <a:srgbClr val="E6DCAC"/>
                      </a:gs>
                      <a:gs pos="12000">
                        <a:srgbClr val="E6D78A"/>
                      </a:gs>
                      <a:gs pos="30000">
                        <a:srgbClr val="C7AC4C"/>
                      </a:gs>
                      <a:gs pos="45000">
                        <a:srgbClr val="E6D78A"/>
                      </a:gs>
                      <a:gs pos="77000">
                        <a:srgbClr val="C7AC4C"/>
                      </a:gs>
                      <a:gs pos="100000">
                        <a:srgbClr val="E6DCAC"/>
                      </a:gs>
                    </a:gsLst>
                    <a:lin ang="5400000" scaled="0"/>
                  </a:gradFill>
                </a:ln>
              </a:rPr>
              <a:t>之一</a:t>
            </a:r>
          </a:p>
        </p:txBody>
      </p:sp>
      <p:sp>
        <p:nvSpPr>
          <p:cNvPr id="3" name="內容版面配置區 2"/>
          <p:cNvSpPr>
            <a:spLocks noGrp="1"/>
          </p:cNvSpPr>
          <p:nvPr>
            <p:ph idx="1"/>
          </p:nvPr>
        </p:nvSpPr>
        <p:spPr>
          <a:xfrm>
            <a:off x="357158" y="4198158"/>
            <a:ext cx="8429684" cy="1231106"/>
          </a:xfrm>
          <a:noFill/>
        </p:spPr>
        <p:txBody>
          <a:bodyPr wrap="square" lIns="0" tIns="0" rIns="0" bIns="0" rtlCol="0" anchor="ctr" anchorCtr="1">
            <a:spAutoFit/>
            <a:scene3d>
              <a:camera prst="orthographicFront"/>
              <a:lightRig rig="threePt" dir="t"/>
            </a:scene3d>
            <a:sp3d contourW="6350">
              <a:bevelB w="82550" h="38100" prst="coolSlant"/>
            </a:sp3d>
          </a:bodyPr>
          <a:lstStyle/>
          <a:p>
            <a:pPr>
              <a:spcBef>
                <a:spcPct val="0"/>
              </a:spcBef>
              <a:buNone/>
            </a:pPr>
            <a:r>
              <a:rPr kumimoji="1" lang="zh-TW" altLang="en-US" sz="8000" b="1" kern="1200" dirty="0">
                <a:ln>
                  <a:solidFill>
                    <a:schemeClr val="bg1">
                      <a:alpha val="0"/>
                    </a:schemeClr>
                  </a:solidFill>
                </a:ln>
                <a:gradFill flip="none" rotWithShape="1">
                  <a:gsLst>
                    <a:gs pos="0">
                      <a:srgbClr val="FFF200"/>
                    </a:gs>
                    <a:gs pos="45000">
                      <a:srgbClr val="FF7A00"/>
                    </a:gs>
                    <a:gs pos="100000">
                      <a:srgbClr val="FF0000"/>
                    </a:gs>
                    <a:gs pos="100000">
                      <a:srgbClr val="4D0808"/>
                    </a:gs>
                  </a:gsLst>
                  <a:lin ang="5400000" scaled="0"/>
                  <a:tileRect/>
                </a:gradFill>
                <a:effectLst>
                  <a:outerShdw blurRad="50800" dist="38100" dir="16200000" rotWithShape="0">
                    <a:prstClr val="black">
                      <a:alpha val="40000"/>
                    </a:prstClr>
                  </a:outerShdw>
                  <a:reflection blurRad="6350" stA="50000" endA="300" endPos="50000" dist="60007" dir="5400000" sy="-100000" algn="bl" rotWithShape="0"/>
                </a:effectLst>
                <a:latin typeface="+mj-lt"/>
                <a:ea typeface="+mj-ea"/>
                <a:cs typeface="+mj-cs"/>
              </a:rPr>
              <a:t>天山雪蓮花萃取液</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314356" y="285728"/>
            <a:ext cx="5900718" cy="535531"/>
          </a:xfr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80000"/>
              </a:lnSpc>
              <a:spcBef>
                <a:spcPct val="0"/>
              </a:spcBef>
              <a:buFont typeface="Wingdings" pitchFamily="2" charset="2"/>
              <a:buNone/>
            </a:pPr>
            <a:r>
              <a:rPr lang="zh-TW" altLang="en-US" sz="3600" dirty="0">
                <a:solidFill>
                  <a:srgbClr val="FFFF00"/>
                </a:solidFill>
                <a:latin typeface="+mj-lt"/>
                <a:ea typeface="+mj-ea"/>
                <a:cs typeface="+mj-cs"/>
              </a:rPr>
              <a:t>一、認識天山雪蓮花</a:t>
            </a:r>
            <a:endParaRPr lang="en-US" altLang="zh-TW" sz="3600" dirty="0">
              <a:solidFill>
                <a:srgbClr val="FFFF00"/>
              </a:solidFill>
              <a:latin typeface="+mj-lt"/>
              <a:ea typeface="+mj-ea"/>
              <a:cs typeface="+mj-cs"/>
            </a:endParaRPr>
          </a:p>
        </p:txBody>
      </p:sp>
      <p:sp>
        <p:nvSpPr>
          <p:cNvPr id="3" name="內容版面配置區 3"/>
          <p:cNvSpPr txBox="1">
            <a:spLocks/>
          </p:cNvSpPr>
          <p:nvPr/>
        </p:nvSpPr>
        <p:spPr bwMode="auto">
          <a:xfrm>
            <a:off x="357158" y="928670"/>
            <a:ext cx="8643998" cy="5786478"/>
          </a:xfrm>
          <a:prstGeom prst="rect">
            <a:avLst/>
          </a:prstGeom>
          <a:noFill/>
          <a:ln w="9525">
            <a:noFill/>
            <a:miter lim="800000"/>
            <a:headEnd/>
            <a:tailEnd/>
          </a:ln>
          <a:effectLst/>
        </p:spPr>
        <p:txBody>
          <a:bodyPr vert="horz" wrap="square" lIns="0" tIns="0" rIns="0" bIns="0" numCol="1" anchor="t" anchorCtr="0" compatLnSpc="1">
            <a:prstTxWarp prst="textNoShape">
              <a:avLst/>
            </a:prstTxWarp>
            <a:scene3d>
              <a:camera prst="orthographicFront"/>
              <a:lightRig rig="threePt" dir="t"/>
            </a:scene3d>
            <a:sp3d contourW="3810">
              <a:bevelB h="25400" prst="softRound"/>
              <a:extrusionClr>
                <a:schemeClr val="bg2"/>
              </a:extrusionClr>
            </a:sp3d>
          </a:bodyPr>
          <a:lstStyle/>
          <a:p>
            <a:pPr marL="342900" indent="-342900">
              <a:lnSpc>
                <a:spcPts val="2800"/>
              </a:lnSpc>
              <a:spcBef>
                <a:spcPts val="1200"/>
              </a:spcBef>
              <a:spcAft>
                <a:spcPts val="0"/>
              </a:spcAft>
              <a:buClr>
                <a:srgbClr val="F5D73F"/>
              </a:buClr>
              <a:buBlip>
                <a:blip r:embed="rId2"/>
              </a:buBlip>
            </a:pPr>
            <a:r>
              <a:rPr lang="zh-TW" altLang="en-US" sz="2600" b="1" spc="-60" dirty="0" smtClean="0">
                <a:latin typeface="標楷體" pitchFamily="65" charset="-120"/>
                <a:ea typeface="標楷體" pitchFamily="65" charset="-120"/>
              </a:rPr>
              <a:t>天山</a:t>
            </a:r>
            <a:r>
              <a:rPr lang="zh-TW" altLang="en-US" sz="2600" b="1" spc="-60" dirty="0" smtClean="0">
                <a:solidFill>
                  <a:schemeClr val="tx2"/>
                </a:solidFill>
                <a:latin typeface="標楷體" pitchFamily="65" charset="-120"/>
                <a:ea typeface="標楷體" pitchFamily="65" charset="-120"/>
              </a:rPr>
              <a:t>雪蓮花正式命名於</a:t>
            </a:r>
            <a:r>
              <a:rPr lang="en-US" altLang="zh-TW" sz="2600" b="1" spc="-60" dirty="0" smtClean="0">
                <a:solidFill>
                  <a:schemeClr val="tx2"/>
                </a:solidFill>
                <a:latin typeface="標楷體" pitchFamily="65" charset="-120"/>
                <a:ea typeface="標楷體" pitchFamily="65" charset="-120"/>
              </a:rPr>
              <a:t>1841</a:t>
            </a:r>
            <a:r>
              <a:rPr lang="zh-TW" altLang="en-US" sz="2600" b="1" spc="-60" dirty="0" smtClean="0">
                <a:solidFill>
                  <a:schemeClr val="tx2"/>
                </a:solidFill>
                <a:latin typeface="標楷體" pitchFamily="65" charset="-120"/>
                <a:ea typeface="標楷體" pitchFamily="65" charset="-120"/>
              </a:rPr>
              <a:t>年。</a:t>
            </a:r>
          </a:p>
          <a:p>
            <a:pPr marL="342900" indent="-342900">
              <a:lnSpc>
                <a:spcPts val="2800"/>
              </a:lnSpc>
              <a:spcBef>
                <a:spcPts val="1200"/>
              </a:spcBef>
              <a:spcAft>
                <a:spcPts val="0"/>
              </a:spcAft>
              <a:buClr>
                <a:srgbClr val="F5D73F"/>
              </a:buClr>
              <a:buBlip>
                <a:blip r:embed="rId2"/>
              </a:buBlip>
            </a:pPr>
            <a:r>
              <a:rPr lang="zh-TW" altLang="en-US" sz="2600" b="1" spc="-60" dirty="0" smtClean="0">
                <a:latin typeface="標楷體" pitchFamily="65" charset="-120"/>
                <a:ea typeface="標楷體" pitchFamily="65" charset="-120"/>
              </a:rPr>
              <a:t>天山</a:t>
            </a:r>
            <a:r>
              <a:rPr lang="zh-TW" altLang="en-US" sz="2600" b="1" spc="-60" dirty="0" smtClean="0">
                <a:solidFill>
                  <a:schemeClr val="tx2"/>
                </a:solidFill>
                <a:latin typeface="標楷體" pitchFamily="65" charset="-120"/>
                <a:ea typeface="標楷體" pitchFamily="65" charset="-120"/>
              </a:rPr>
              <a:t>雪蓮</a:t>
            </a:r>
            <a:r>
              <a:rPr lang="en-US" altLang="zh-TW" sz="2600" b="1" spc="-60" dirty="0" smtClean="0">
                <a:solidFill>
                  <a:srgbClr val="FF0000"/>
                </a:solidFill>
                <a:latin typeface="標楷體" pitchFamily="65" charset="-120"/>
                <a:ea typeface="標楷體" pitchFamily="65" charset="-120"/>
              </a:rPr>
              <a:t>(</a:t>
            </a:r>
            <a:r>
              <a:rPr lang="en-US" altLang="zh-TW" sz="2600" b="1" spc="-60" dirty="0" err="1" smtClean="0">
                <a:solidFill>
                  <a:srgbClr val="FF0000"/>
                </a:solidFill>
                <a:latin typeface="標楷體" pitchFamily="65" charset="-120"/>
                <a:ea typeface="標楷體" pitchFamily="65" charset="-120"/>
              </a:rPr>
              <a:t>Saussurea.involocrata.etkir.exmaxim</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為菊科</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鳳毛菊。</a:t>
            </a:r>
          </a:p>
          <a:p>
            <a:pPr marL="342900" indent="-342900">
              <a:lnSpc>
                <a:spcPts val="2800"/>
              </a:lnSpc>
              <a:spcBef>
                <a:spcPts val="1200"/>
              </a:spcBef>
              <a:spcAft>
                <a:spcPts val="0"/>
              </a:spcAft>
              <a:buClr>
                <a:srgbClr val="F5D73F"/>
              </a:buClr>
              <a:buBlip>
                <a:blip r:embed="rId2"/>
              </a:buBlip>
            </a:pPr>
            <a:r>
              <a:rPr lang="zh-TW" altLang="en-US" sz="2600" b="1" spc="-60" dirty="0" smtClean="0">
                <a:solidFill>
                  <a:schemeClr val="tx2"/>
                </a:solidFill>
                <a:latin typeface="標楷體" pitchFamily="65" charset="-120"/>
                <a:ea typeface="標楷體" pitchFamily="65" charset="-120"/>
              </a:rPr>
              <a:t>屬多年草本植物</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又名雪荷花</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維吾爾族稱</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塔格萊力斯</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意為百草之王。</a:t>
            </a:r>
            <a:endParaRPr lang="en-US" altLang="zh-TW" sz="2600" b="1" spc="-60" dirty="0" smtClean="0">
              <a:solidFill>
                <a:schemeClr val="tx2"/>
              </a:solidFill>
              <a:latin typeface="標楷體" pitchFamily="65" charset="-120"/>
              <a:ea typeface="標楷體" pitchFamily="65" charset="-120"/>
            </a:endParaRPr>
          </a:p>
          <a:p>
            <a:pPr marL="342900" indent="-342900">
              <a:lnSpc>
                <a:spcPts val="2800"/>
              </a:lnSpc>
              <a:spcBef>
                <a:spcPts val="1200"/>
              </a:spcBef>
              <a:spcAft>
                <a:spcPts val="0"/>
              </a:spcAft>
              <a:buClr>
                <a:srgbClr val="F5D73F"/>
              </a:buClr>
              <a:buBlip>
                <a:blip r:embed="rId2"/>
              </a:buBlip>
            </a:pPr>
            <a:r>
              <a:rPr lang="zh-TW" altLang="en-US" sz="2600" b="1" spc="-60" dirty="0" smtClean="0">
                <a:latin typeface="標楷體" pitchFamily="65" charset="-120"/>
                <a:ea typeface="標楷體" pitchFamily="65" charset="-120"/>
              </a:rPr>
              <a:t>分布</a:t>
            </a:r>
            <a:r>
              <a:rPr lang="zh-TW" altLang="en-US" sz="2600" b="1" spc="-60" dirty="0" smtClean="0">
                <a:solidFill>
                  <a:schemeClr val="tx2"/>
                </a:solidFill>
                <a:latin typeface="標楷體" pitchFamily="65" charset="-120"/>
                <a:ea typeface="標楷體" pitchFamily="65" charset="-120"/>
              </a:rPr>
              <a:t>於新疆境內的天山和阿爾泰山</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生長於海拔</a:t>
            </a:r>
            <a:r>
              <a:rPr lang="en-US" altLang="zh-TW" sz="2600" b="1" spc="-60" dirty="0" smtClean="0">
                <a:solidFill>
                  <a:schemeClr val="tx2"/>
                </a:solidFill>
                <a:latin typeface="標楷體" pitchFamily="65" charset="-120"/>
                <a:ea typeface="標楷體" pitchFamily="65" charset="-120"/>
              </a:rPr>
              <a:t>3000~4000</a:t>
            </a:r>
            <a:r>
              <a:rPr lang="zh-TW" altLang="en-US" sz="2600" b="1" spc="-60" dirty="0" smtClean="0">
                <a:solidFill>
                  <a:schemeClr val="tx2"/>
                </a:solidFill>
                <a:latin typeface="標楷體" pitchFamily="65" charset="-120"/>
                <a:ea typeface="標楷體" pitchFamily="65" charset="-120"/>
              </a:rPr>
              <a:t>公尺高山雪線附近的冰質坡地及岩石縫中</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其地下根粗壯、堅韌不易折</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花高</a:t>
            </a:r>
            <a:r>
              <a:rPr lang="en-US" altLang="zh-TW" sz="2600" b="1" spc="-60" dirty="0" smtClean="0">
                <a:solidFill>
                  <a:schemeClr val="tx2"/>
                </a:solidFill>
                <a:latin typeface="標楷體" pitchFamily="65" charset="-120"/>
                <a:ea typeface="標楷體" pitchFamily="65" charset="-120"/>
              </a:rPr>
              <a:t>10~30</a:t>
            </a:r>
            <a:r>
              <a:rPr lang="zh-TW" altLang="en-US" sz="2600" b="1" spc="-60" dirty="0" smtClean="0">
                <a:solidFill>
                  <a:schemeClr val="tx2"/>
                </a:solidFill>
                <a:latin typeface="標楷體" pitchFamily="65" charset="-120"/>
                <a:ea typeface="標楷體" pitchFamily="65" charset="-120"/>
              </a:rPr>
              <a:t>公分</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從扎根到開花需</a:t>
            </a:r>
            <a:r>
              <a:rPr lang="en-US" altLang="zh-TW" sz="2600" b="1" spc="-60" dirty="0" smtClean="0">
                <a:solidFill>
                  <a:schemeClr val="tx2"/>
                </a:solidFill>
                <a:latin typeface="標楷體" pitchFamily="65" charset="-120"/>
                <a:ea typeface="標楷體" pitchFamily="65" charset="-120"/>
              </a:rPr>
              <a:t>5~7</a:t>
            </a:r>
            <a:r>
              <a:rPr lang="zh-TW" altLang="en-US" sz="2600" b="1" spc="-60" dirty="0" smtClean="0">
                <a:solidFill>
                  <a:schemeClr val="tx2"/>
                </a:solidFill>
                <a:latin typeface="標楷體" pitchFamily="65" charset="-120"/>
                <a:ea typeface="標楷體" pitchFamily="65" charset="-120"/>
              </a:rPr>
              <a:t>年</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具有抗嚴寒和強烈紫外線輻射及奈高山缺氧的強韌生命力</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是唯一能在雪線以上生長的草本植物。</a:t>
            </a:r>
            <a:endParaRPr lang="en-US" altLang="zh-TW" sz="2600" b="1" spc="-60" dirty="0" smtClean="0">
              <a:solidFill>
                <a:schemeClr val="tx2"/>
              </a:solidFill>
              <a:latin typeface="標楷體" pitchFamily="65" charset="-120"/>
              <a:ea typeface="標楷體" pitchFamily="65" charset="-120"/>
            </a:endParaRPr>
          </a:p>
          <a:p>
            <a:pPr marL="342900" indent="-342900">
              <a:lnSpc>
                <a:spcPts val="2800"/>
              </a:lnSpc>
              <a:spcBef>
                <a:spcPts val="1200"/>
              </a:spcBef>
              <a:spcAft>
                <a:spcPts val="0"/>
              </a:spcAft>
              <a:buClr>
                <a:srgbClr val="F5D73F"/>
              </a:buClr>
              <a:buBlip>
                <a:blip r:embed="rId2"/>
              </a:buBlip>
            </a:pPr>
            <a:r>
              <a:rPr lang="zh-TW" altLang="en-US" sz="2600" b="1" spc="-60" dirty="0" smtClean="0">
                <a:latin typeface="標楷體" pitchFamily="65" charset="-120"/>
                <a:ea typeface="標楷體" pitchFamily="65" charset="-120"/>
              </a:rPr>
              <a:t>天山</a:t>
            </a:r>
            <a:r>
              <a:rPr lang="zh-TW" altLang="en-US" sz="2600" b="1" spc="-60" dirty="0" smtClean="0">
                <a:solidFill>
                  <a:schemeClr val="tx2"/>
                </a:solidFill>
                <a:latin typeface="標楷體" pitchFamily="65" charset="-120"/>
                <a:ea typeface="標楷體" pitchFamily="65" charset="-120"/>
              </a:rPr>
              <a:t>雪蓮花為中國大陸重點保護的珍稀植物</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由於近來遭到毀滅性的採挖。</a:t>
            </a:r>
          </a:p>
          <a:p>
            <a:pPr marL="342900" lvl="0" indent="-342900">
              <a:lnSpc>
                <a:spcPts val="2800"/>
              </a:lnSpc>
              <a:spcBef>
                <a:spcPts val="1200"/>
              </a:spcBef>
              <a:spcAft>
                <a:spcPts val="0"/>
              </a:spcAft>
              <a:buClr>
                <a:srgbClr val="F5D73F"/>
              </a:buClr>
              <a:buBlip>
                <a:blip r:embed="rId2"/>
              </a:buBlip>
            </a:pPr>
            <a:r>
              <a:rPr lang="zh-TW" altLang="en-US" sz="2600" b="1" spc="-60" dirty="0" smtClean="0">
                <a:solidFill>
                  <a:schemeClr val="tx2"/>
                </a:solidFill>
                <a:latin typeface="標楷體" pitchFamily="65" charset="-120"/>
                <a:ea typeface="標楷體" pitchFamily="65" charset="-120"/>
              </a:rPr>
              <a:t>現已瀕臨滅絕</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被載入</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中國植物紅皮書</a:t>
            </a:r>
            <a:r>
              <a:rPr lang="en-US" altLang="zh-TW" sz="2600" b="1" spc="-60" dirty="0" smtClean="0">
                <a:solidFill>
                  <a:schemeClr val="tx2"/>
                </a:solidFill>
                <a:latin typeface="標楷體" pitchFamily="65" charset="-120"/>
                <a:ea typeface="標楷體" pitchFamily="65" charset="-120"/>
              </a:rPr>
              <a:t>}</a:t>
            </a:r>
            <a:r>
              <a:rPr lang="zh-TW" altLang="en-US" sz="2600" b="1" spc="-60" dirty="0" smtClean="0">
                <a:solidFill>
                  <a:schemeClr val="tx2"/>
                </a:solidFill>
                <a:latin typeface="標楷體" pitchFamily="65" charset="-120"/>
                <a:ea typeface="標楷體" pitchFamily="65" charset="-120"/>
              </a:rPr>
              <a:t>已被列為第二級</a:t>
            </a:r>
            <a:r>
              <a:rPr lang="zh-TW" altLang="en-US" sz="2600" b="1" spc="-60" dirty="0" smtClean="0">
                <a:latin typeface="標楷體" pitchFamily="65" charset="-120"/>
                <a:ea typeface="標楷體" pitchFamily="65" charset="-120"/>
              </a:rPr>
              <a:t>保育</a:t>
            </a:r>
            <a:r>
              <a:rPr lang="zh-TW" altLang="en-US" sz="2600" b="1" spc="-60" dirty="0" smtClean="0">
                <a:solidFill>
                  <a:schemeClr val="tx2"/>
                </a:solidFill>
                <a:latin typeface="標楷體" pitchFamily="65" charset="-120"/>
                <a:ea typeface="標楷體" pitchFamily="65" charset="-120"/>
              </a:rPr>
              <a:t>類植物。</a:t>
            </a:r>
            <a:endParaRPr kumimoji="0" lang="zh-TW" altLang="en-US" sz="2600" b="1" i="0" u="none" strike="noStrike" kern="0" cap="none" spc="-60" normalizeH="0" noProof="0" dirty="0">
              <a:ln>
                <a:noFill/>
              </a:ln>
              <a:solidFill>
                <a:schemeClr val="tx1"/>
              </a:solidFill>
              <a:effectLst/>
              <a:uLnTx/>
              <a:uFillTx/>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fade">
                                      <p:cBhvr>
                                        <p:cTn id="7" dur="2000"/>
                                        <p:tgtEl>
                                          <p:spTgt spid="13315"/>
                                        </p:tgtEl>
                                      </p:cBhvr>
                                    </p:animEffect>
                                  </p:childTnLst>
                                </p:cTn>
                              </p:par>
                            </p:childTnLst>
                          </p:cTn>
                        </p:par>
                        <p:par>
                          <p:cTn id="8" fill="hold">
                            <p:stCondLst>
                              <p:cond delay="2000"/>
                            </p:stCondLst>
                            <p:childTnLst>
                              <p:par>
                                <p:cTn id="9" presetID="2" presetClass="entr" presetSubtype="8" fill="hold" grpId="0"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3500"/>
                            </p:stCondLst>
                            <p:childTnLst>
                              <p:par>
                                <p:cTn id="14" presetID="2" presetClass="entr" presetSubtype="8" fill="hold" grpId="0" nodeType="afterEffect">
                                  <p:stCondLst>
                                    <p:cond delay="50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5000"/>
                            </p:stCondLst>
                            <p:childTnLst>
                              <p:par>
                                <p:cTn id="19" presetID="2" presetClass="entr" presetSubtype="8" fill="hold" grpId="0" nodeType="after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6500"/>
                            </p:stCondLst>
                            <p:childTnLst>
                              <p:par>
                                <p:cTn id="24" presetID="2" presetClass="entr" presetSubtype="8" fill="hold" grpId="0" nodeType="afterEffect">
                                  <p:stCondLst>
                                    <p:cond delay="50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8000"/>
                            </p:stCondLst>
                            <p:childTnLst>
                              <p:par>
                                <p:cTn id="29" presetID="2" presetClass="entr" presetSubtype="8" fill="hold" grpId="0" nodeType="afterEffect">
                                  <p:stCondLst>
                                    <p:cond delay="50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9500"/>
                            </p:stCondLst>
                            <p:childTnLst>
                              <p:par>
                                <p:cTn id="34" presetID="2" presetClass="entr" presetSubtype="8" fill="hold" grpId="0" nodeType="afterEffect">
                                  <p:stCondLst>
                                    <p:cond delay="50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1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3" grpId="0" build="p" advAuto="50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Text Box 1037"/>
          <p:cNvSpPr txBox="1">
            <a:spLocks noChangeArrowheads="1"/>
          </p:cNvSpPr>
          <p:nvPr/>
        </p:nvSpPr>
        <p:spPr bwMode="auto">
          <a:xfrm>
            <a:off x="592917" y="1857364"/>
            <a:ext cx="7958166" cy="4708981"/>
          </a:xfrm>
          <a:prstGeom prst="rect">
            <a:avLst/>
          </a:prstGeom>
          <a:noFill/>
          <a:ln w="9525">
            <a:noFill/>
            <a:miter lim="800000"/>
            <a:headEnd/>
            <a:tailEnd/>
          </a:ln>
          <a:effectLst/>
        </p:spPr>
        <p:txBody>
          <a:bodyPr wrap="square">
            <a:spAutoFit/>
            <a:scene3d>
              <a:camera prst="orthographicFront"/>
              <a:lightRig rig="threePt" dir="t"/>
            </a:scene3d>
            <a:sp3d contourW="6350">
              <a:bevelB w="57150" h="38100" prst="artDeco"/>
            </a:sp3d>
          </a:bodyPr>
          <a:lstStyle/>
          <a:p>
            <a:pPr algn="l">
              <a:lnSpc>
                <a:spcPts val="4000"/>
              </a:lnSpc>
            </a:pP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民間相傳</a:t>
            </a:r>
            <a:r>
              <a:rPr lang="en-US" altLang="zh-TW"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瑤池金母鍾愛蓮花，每年壽誕仙女們均會採摘蓮花給瑤池金母</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祝壽</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有一次仙女不小心將一朵蓮花掉落到人間的天山，</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就是</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今日</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的天山雪蓮</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因為</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是天上所</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遺漏</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的</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神花，所以</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天山</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雪蓮</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七年才開花</a:t>
            </a: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a:t>
            </a:r>
            <a:endParaRPr lang="en-US" altLang="zh-TW"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endParaRPr>
          </a:p>
          <a:p>
            <a:pPr algn="l">
              <a:lnSpc>
                <a:spcPts val="4000"/>
              </a:lnSpc>
            </a:pPr>
            <a:r>
              <a:rPr lang="zh-TW" altLang="en-US" sz="3500" b="1" dirty="0" smtClean="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益</a:t>
            </a:r>
            <a:r>
              <a:rPr lang="zh-TW" altLang="en-US" sz="3500" b="1" dirty="0">
                <a:solidFill>
                  <a:srgbClr val="E9DE09"/>
                </a:solidFill>
                <a:effectLst>
                  <a:outerShdw blurRad="50800" dist="38100" dir="8100000" algn="tr" rotWithShape="0">
                    <a:srgbClr val="FF0000">
                      <a:alpha val="40000"/>
                    </a:srgbClr>
                  </a:outerShdw>
                </a:effectLst>
                <a:latin typeface="標楷體" pitchFamily="65" charset="-120"/>
                <a:ea typeface="標楷體" pitchFamily="65" charset="-120"/>
              </a:rPr>
              <a:t>顯得它的珍貴。</a:t>
            </a:r>
          </a:p>
        </p:txBody>
      </p:sp>
      <p:sp>
        <p:nvSpPr>
          <p:cNvPr id="73742" name="Rectangle 1038"/>
          <p:cNvSpPr>
            <a:spLocks noGrp="1" noChangeArrowheads="1"/>
          </p:cNvSpPr>
          <p:nvPr>
            <p:ph type="title" idx="4294967295"/>
          </p:nvPr>
        </p:nvSpPr>
        <p:spPr>
          <a:xfrm>
            <a:off x="-32" y="285728"/>
            <a:ext cx="3643338" cy="1323439"/>
          </a:xfrm>
        </p:spPr>
        <p:txBody>
          <a:bodyPr>
            <a:scene3d>
              <a:camera prst="orthographicFront"/>
              <a:lightRig rig="threePt" dir="t"/>
            </a:scene3d>
            <a:sp3d extrusionH="57150" contourW="6350">
              <a:bevelT w="57150" h="38100" prst="artDeco"/>
              <a:extrusionClr>
                <a:schemeClr val="tx1"/>
              </a:extrusionClr>
            </a:sp3d>
          </a:bodyPr>
          <a:lstStyle/>
          <a:p>
            <a:r>
              <a:rPr lang="zh-TW" altLang="en-US" sz="8000" b="1" dirty="0" smtClean="0">
                <a:ln>
                  <a:solidFill>
                    <a:srgbClr val="FFFF00"/>
                  </a:solidFill>
                </a:ln>
                <a:solidFill>
                  <a:srgbClr val="FF0000"/>
                </a:solidFill>
                <a:effectLst>
                  <a:innerShdw blurRad="63500" dist="50800" dir="8100000">
                    <a:srgbClr val="FFFF00">
                      <a:alpha val="50000"/>
                    </a:srgbClr>
                  </a:innerShdw>
                </a:effectLst>
                <a:latin typeface="標楷體" pitchFamily="65" charset="-120"/>
                <a:ea typeface="標楷體" pitchFamily="65" charset="-120"/>
              </a:rPr>
              <a:t>傳</a:t>
            </a:r>
            <a:r>
              <a:rPr lang="zh-TW" altLang="en-US" sz="8000" b="1" dirty="0">
                <a:ln>
                  <a:solidFill>
                    <a:srgbClr val="FFFF00"/>
                  </a:solidFill>
                </a:ln>
                <a:solidFill>
                  <a:srgbClr val="FF0000"/>
                </a:solidFill>
                <a:effectLst>
                  <a:innerShdw blurRad="63500" dist="50800" dir="8100000">
                    <a:srgbClr val="FFFF00">
                      <a:alpha val="50000"/>
                    </a:srgbClr>
                  </a:innerShdw>
                </a:effectLst>
                <a:latin typeface="標楷體" pitchFamily="65" charset="-120"/>
                <a:ea typeface="標楷體" pitchFamily="65" charset="-120"/>
              </a:rPr>
              <a:t>　說</a:t>
            </a:r>
          </a:p>
        </p:txBody>
      </p:sp>
      <p:pic>
        <p:nvPicPr>
          <p:cNvPr id="73744" name="Picture 1040" descr="C:\Documents and Settings\user\My Documents\My Pictures\照片\照片 068.bmp"/>
          <p:cNvPicPr>
            <a:picLocks noChangeAspect="1" noChangeArrowheads="1"/>
          </p:cNvPicPr>
          <p:nvPr/>
        </p:nvPicPr>
        <p:blipFill>
          <a:blip r:embed="rId2"/>
          <a:srcRect/>
          <a:stretch>
            <a:fillRect/>
          </a:stretch>
        </p:blipFill>
        <p:spPr bwMode="auto">
          <a:xfrm>
            <a:off x="4419600" y="0"/>
            <a:ext cx="2387600" cy="1790700"/>
          </a:xfrm>
          <a:prstGeom prst="rect">
            <a:avLst/>
          </a:prstGeom>
          <a:noFill/>
        </p:spPr>
      </p:pic>
      <p:pic>
        <p:nvPicPr>
          <p:cNvPr id="73745" name="Picture 1041" descr="C:\Documents and Settings\user\My Documents\My Pictures\照片\照片 068.bmp"/>
          <p:cNvPicPr>
            <a:picLocks noChangeAspect="1" noChangeArrowheads="1"/>
          </p:cNvPicPr>
          <p:nvPr/>
        </p:nvPicPr>
        <p:blipFill>
          <a:blip r:embed="rId3" cstate="print"/>
          <a:srcRect/>
          <a:stretch>
            <a:fillRect/>
          </a:stretch>
        </p:blipFill>
        <p:spPr bwMode="auto">
          <a:xfrm>
            <a:off x="6172200" y="0"/>
            <a:ext cx="1854200" cy="1390650"/>
          </a:xfrm>
          <a:prstGeom prst="rect">
            <a:avLst/>
          </a:prstGeom>
          <a:noFill/>
        </p:spPr>
      </p:pic>
      <p:pic>
        <p:nvPicPr>
          <p:cNvPr id="73746" name="Picture 1042" descr="C:\Documents and Settings\user\My Documents\My Pictures\照片\照片 068.bmp"/>
          <p:cNvPicPr>
            <a:picLocks noChangeAspect="1" noChangeArrowheads="1"/>
          </p:cNvPicPr>
          <p:nvPr/>
        </p:nvPicPr>
        <p:blipFill>
          <a:blip r:embed="rId4" cstate="print"/>
          <a:stretch>
            <a:fillRect/>
          </a:stretch>
        </p:blipFill>
        <p:spPr bwMode="auto">
          <a:xfrm>
            <a:off x="7543800" y="0"/>
            <a:ext cx="1321787" cy="989262"/>
          </a:xfrm>
          <a:prstGeom prst="rect">
            <a:avLst/>
          </a:prstGeom>
          <a:noFill/>
          <a:ln>
            <a:noFill/>
          </a:ln>
        </p:spPr>
      </p:pic>
      <p:pic>
        <p:nvPicPr>
          <p:cNvPr id="73740" name="Picture 1036" descr="C:\Documents and Settings\user\My Documents\My Pictures\雪蓮花-2\雪蓮花-2 047.jpg"/>
          <p:cNvPicPr>
            <a:picLocks noChangeAspect="1" noChangeArrowheads="1"/>
          </p:cNvPicPr>
          <p:nvPr/>
        </p:nvPicPr>
        <p:blipFill>
          <a:blip r:embed="rId5" cstate="print"/>
          <a:srcRect/>
          <a:stretch>
            <a:fillRect/>
          </a:stretch>
        </p:blipFill>
        <p:spPr bwMode="auto">
          <a:xfrm>
            <a:off x="4500562" y="3714752"/>
            <a:ext cx="4343400" cy="2532062"/>
          </a:xfrm>
          <a:prstGeom prst="rect">
            <a:avLst/>
          </a:prstGeom>
          <a:noFill/>
          <a:ln w="76200" cmpd="thinThick">
            <a:solidFill>
              <a:srgbClr val="FF00FF"/>
            </a:solidFill>
            <a:miter lim="800000"/>
            <a:headEnd/>
            <a:tailEnd/>
          </a:ln>
          <a:effectLst>
            <a:outerShdw blurRad="304800" dir="2700000" sx="101000" sy="101000" algn="tl" rotWithShape="0">
              <a:srgbClr val="FFFF00">
                <a:alpha val="40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3742"/>
                                        </p:tgtEl>
                                        <p:attrNameLst>
                                          <p:attrName>style.visibility</p:attrName>
                                        </p:attrNameLst>
                                      </p:cBhvr>
                                      <p:to>
                                        <p:strVal val="visible"/>
                                      </p:to>
                                    </p:set>
                                    <p:anim calcmode="lin" valueType="num">
                                      <p:cBhvr additive="base">
                                        <p:cTn id="7" dur="1000" fill="hold"/>
                                        <p:tgtEl>
                                          <p:spTgt spid="73742"/>
                                        </p:tgtEl>
                                        <p:attrNameLst>
                                          <p:attrName>ppt_x</p:attrName>
                                        </p:attrNameLst>
                                      </p:cBhvr>
                                      <p:tavLst>
                                        <p:tav tm="0">
                                          <p:val>
                                            <p:strVal val="#ppt_x"/>
                                          </p:val>
                                        </p:tav>
                                        <p:tav tm="100000">
                                          <p:val>
                                            <p:strVal val="#ppt_x"/>
                                          </p:val>
                                        </p:tav>
                                      </p:tavLst>
                                    </p:anim>
                                    <p:anim calcmode="lin" valueType="num">
                                      <p:cBhvr additive="base">
                                        <p:cTn id="8" dur="1000" fill="hold"/>
                                        <p:tgtEl>
                                          <p:spTgt spid="73742"/>
                                        </p:tgtEl>
                                        <p:attrNameLst>
                                          <p:attrName>ppt_y</p:attrName>
                                        </p:attrNameLst>
                                      </p:cBhvr>
                                      <p:tavLst>
                                        <p:tav tm="0">
                                          <p:val>
                                            <p:strVal val="0-#ppt_h/2"/>
                                          </p:val>
                                        </p:tav>
                                        <p:tav tm="100000">
                                          <p:val>
                                            <p:strVal val="#ppt_y"/>
                                          </p:val>
                                        </p:tav>
                                      </p:tavLst>
                                    </p:anim>
                                  </p:childTnLst>
                                </p:cTn>
                              </p:par>
                              <p:par>
                                <p:cTn id="9" presetID="2" presetClass="entr" presetSubtype="3" accel="50000" fill="hold" nodeType="withEffect">
                                  <p:stCondLst>
                                    <p:cond delay="0"/>
                                  </p:stCondLst>
                                  <p:childTnLst>
                                    <p:set>
                                      <p:cBhvr>
                                        <p:cTn id="10" dur="1" fill="hold">
                                          <p:stCondLst>
                                            <p:cond delay="0"/>
                                          </p:stCondLst>
                                        </p:cTn>
                                        <p:tgtEl>
                                          <p:spTgt spid="73745"/>
                                        </p:tgtEl>
                                        <p:attrNameLst>
                                          <p:attrName>style.visibility</p:attrName>
                                        </p:attrNameLst>
                                      </p:cBhvr>
                                      <p:to>
                                        <p:strVal val="visible"/>
                                      </p:to>
                                    </p:set>
                                    <p:anim calcmode="lin" valueType="num">
                                      <p:cBhvr additive="base">
                                        <p:cTn id="11" dur="1000" fill="hold"/>
                                        <p:tgtEl>
                                          <p:spTgt spid="73745"/>
                                        </p:tgtEl>
                                        <p:attrNameLst>
                                          <p:attrName>ppt_x</p:attrName>
                                        </p:attrNameLst>
                                      </p:cBhvr>
                                      <p:tavLst>
                                        <p:tav tm="0">
                                          <p:val>
                                            <p:strVal val="1+#ppt_w/2"/>
                                          </p:val>
                                        </p:tav>
                                        <p:tav tm="100000">
                                          <p:val>
                                            <p:strVal val="#ppt_x"/>
                                          </p:val>
                                        </p:tav>
                                      </p:tavLst>
                                    </p:anim>
                                    <p:anim calcmode="lin" valueType="num">
                                      <p:cBhvr additive="base">
                                        <p:cTn id="12" dur="1000" fill="hold"/>
                                        <p:tgtEl>
                                          <p:spTgt spid="73745"/>
                                        </p:tgtEl>
                                        <p:attrNameLst>
                                          <p:attrName>ppt_y</p:attrName>
                                        </p:attrNameLst>
                                      </p:cBhvr>
                                      <p:tavLst>
                                        <p:tav tm="0">
                                          <p:val>
                                            <p:strVal val="0-#ppt_h/2"/>
                                          </p:val>
                                        </p:tav>
                                        <p:tav tm="100000">
                                          <p:val>
                                            <p:strVal val="#ppt_y"/>
                                          </p:val>
                                        </p:tav>
                                      </p:tavLst>
                                    </p:anim>
                                  </p:childTnLst>
                                </p:cTn>
                              </p:par>
                              <p:par>
                                <p:cTn id="13" presetID="2" presetClass="entr" presetSubtype="3" accel="50000" fill="hold" nodeType="withEffect">
                                  <p:stCondLst>
                                    <p:cond delay="0"/>
                                  </p:stCondLst>
                                  <p:childTnLst>
                                    <p:set>
                                      <p:cBhvr>
                                        <p:cTn id="14" dur="1" fill="hold">
                                          <p:stCondLst>
                                            <p:cond delay="0"/>
                                          </p:stCondLst>
                                        </p:cTn>
                                        <p:tgtEl>
                                          <p:spTgt spid="73744"/>
                                        </p:tgtEl>
                                        <p:attrNameLst>
                                          <p:attrName>style.visibility</p:attrName>
                                        </p:attrNameLst>
                                      </p:cBhvr>
                                      <p:to>
                                        <p:strVal val="visible"/>
                                      </p:to>
                                    </p:set>
                                    <p:anim calcmode="lin" valueType="num">
                                      <p:cBhvr additive="base">
                                        <p:cTn id="15" dur="1000" fill="hold"/>
                                        <p:tgtEl>
                                          <p:spTgt spid="73744"/>
                                        </p:tgtEl>
                                        <p:attrNameLst>
                                          <p:attrName>ppt_x</p:attrName>
                                        </p:attrNameLst>
                                      </p:cBhvr>
                                      <p:tavLst>
                                        <p:tav tm="0">
                                          <p:val>
                                            <p:strVal val="1+#ppt_w/2"/>
                                          </p:val>
                                        </p:tav>
                                        <p:tav tm="100000">
                                          <p:val>
                                            <p:strVal val="#ppt_x"/>
                                          </p:val>
                                        </p:tav>
                                      </p:tavLst>
                                    </p:anim>
                                    <p:anim calcmode="lin" valueType="num">
                                      <p:cBhvr additive="base">
                                        <p:cTn id="16" dur="1000" fill="hold"/>
                                        <p:tgtEl>
                                          <p:spTgt spid="73744"/>
                                        </p:tgtEl>
                                        <p:attrNameLst>
                                          <p:attrName>ppt_y</p:attrName>
                                        </p:attrNameLst>
                                      </p:cBhvr>
                                      <p:tavLst>
                                        <p:tav tm="0">
                                          <p:val>
                                            <p:strVal val="0-#ppt_h/2"/>
                                          </p:val>
                                        </p:tav>
                                        <p:tav tm="100000">
                                          <p:val>
                                            <p:strVal val="#ppt_y"/>
                                          </p:val>
                                        </p:tav>
                                      </p:tavLst>
                                    </p:anim>
                                  </p:childTnLst>
                                </p:cTn>
                              </p:par>
                              <p:par>
                                <p:cTn id="17" presetID="2" presetClass="entr" presetSubtype="3" accel="50000" fill="hold" nodeType="withEffect">
                                  <p:stCondLst>
                                    <p:cond delay="0"/>
                                  </p:stCondLst>
                                  <p:childTnLst>
                                    <p:set>
                                      <p:cBhvr>
                                        <p:cTn id="18" dur="1" fill="hold">
                                          <p:stCondLst>
                                            <p:cond delay="0"/>
                                          </p:stCondLst>
                                        </p:cTn>
                                        <p:tgtEl>
                                          <p:spTgt spid="73746"/>
                                        </p:tgtEl>
                                        <p:attrNameLst>
                                          <p:attrName>style.visibility</p:attrName>
                                        </p:attrNameLst>
                                      </p:cBhvr>
                                      <p:to>
                                        <p:strVal val="visible"/>
                                      </p:to>
                                    </p:set>
                                    <p:anim calcmode="lin" valueType="num">
                                      <p:cBhvr additive="base">
                                        <p:cTn id="19" dur="1000" fill="hold"/>
                                        <p:tgtEl>
                                          <p:spTgt spid="73746"/>
                                        </p:tgtEl>
                                        <p:attrNameLst>
                                          <p:attrName>ppt_x</p:attrName>
                                        </p:attrNameLst>
                                      </p:cBhvr>
                                      <p:tavLst>
                                        <p:tav tm="0">
                                          <p:val>
                                            <p:strVal val="1+#ppt_w/2"/>
                                          </p:val>
                                        </p:tav>
                                        <p:tav tm="100000">
                                          <p:val>
                                            <p:strVal val="#ppt_x"/>
                                          </p:val>
                                        </p:tav>
                                      </p:tavLst>
                                    </p:anim>
                                    <p:anim calcmode="lin" valueType="num">
                                      <p:cBhvr additive="base">
                                        <p:cTn id="20" dur="1000" fill="hold"/>
                                        <p:tgtEl>
                                          <p:spTgt spid="73746"/>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5" presetClass="entr" presetSubtype="10" fill="hold" grpId="0" nodeType="afterEffect">
                                  <p:stCondLst>
                                    <p:cond delay="0"/>
                                  </p:stCondLst>
                                  <p:childTnLst>
                                    <p:set>
                                      <p:cBhvr>
                                        <p:cTn id="23" dur="1" fill="hold">
                                          <p:stCondLst>
                                            <p:cond delay="0"/>
                                          </p:stCondLst>
                                        </p:cTn>
                                        <p:tgtEl>
                                          <p:spTgt spid="73741"/>
                                        </p:tgtEl>
                                        <p:attrNameLst>
                                          <p:attrName>style.visibility</p:attrName>
                                        </p:attrNameLst>
                                      </p:cBhvr>
                                      <p:to>
                                        <p:strVal val="visible"/>
                                      </p:to>
                                    </p:set>
                                    <p:animEffect transition="in" filter="checkerboard(across)">
                                      <p:cBhvr>
                                        <p:cTn id="24" dur="3000"/>
                                        <p:tgtEl>
                                          <p:spTgt spid="73741"/>
                                        </p:tgtEl>
                                      </p:cBhvr>
                                    </p:animEffect>
                                  </p:childTnLst>
                                </p:cTn>
                              </p:par>
                              <p:par>
                                <p:cTn id="25" presetID="7" presetClass="entr" presetSubtype="8" fill="hold" nodeType="withEffect">
                                  <p:stCondLst>
                                    <p:cond delay="0"/>
                                  </p:stCondLst>
                                  <p:childTnLst>
                                    <p:set>
                                      <p:cBhvr>
                                        <p:cTn id="26" dur="1" fill="hold">
                                          <p:stCondLst>
                                            <p:cond delay="0"/>
                                          </p:stCondLst>
                                        </p:cTn>
                                        <p:tgtEl>
                                          <p:spTgt spid="73740"/>
                                        </p:tgtEl>
                                        <p:attrNameLst>
                                          <p:attrName>style.visibility</p:attrName>
                                        </p:attrNameLst>
                                      </p:cBhvr>
                                      <p:to>
                                        <p:strVal val="visible"/>
                                      </p:to>
                                    </p:set>
                                    <p:anim calcmode="lin" valueType="num">
                                      <p:cBhvr additive="base">
                                        <p:cTn id="27" dur="2000" fill="hold"/>
                                        <p:tgtEl>
                                          <p:spTgt spid="73740"/>
                                        </p:tgtEl>
                                        <p:attrNameLst>
                                          <p:attrName>ppt_x</p:attrName>
                                        </p:attrNameLst>
                                      </p:cBhvr>
                                      <p:tavLst>
                                        <p:tav tm="0">
                                          <p:val>
                                            <p:strVal val="0-#ppt_w/2"/>
                                          </p:val>
                                        </p:tav>
                                        <p:tav tm="100000">
                                          <p:val>
                                            <p:strVal val="#ppt_x"/>
                                          </p:val>
                                        </p:tav>
                                      </p:tavLst>
                                    </p:anim>
                                    <p:anim calcmode="lin" valueType="num">
                                      <p:cBhvr additive="base">
                                        <p:cTn id="28" dur="2000" fill="hold"/>
                                        <p:tgtEl>
                                          <p:spTgt spid="737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41" grpId="0"/>
      <p:bldP spid="737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357158" y="230667"/>
            <a:ext cx="5410216" cy="769441"/>
          </a:xfrm>
        </p:spPr>
        <p:txBody>
          <a:bodyPr/>
          <a:lstStyle/>
          <a:p>
            <a:pPr algn="l"/>
            <a:r>
              <a:rPr lang="zh-TW" altLang="en-US" dirty="0" smtClean="0">
                <a:latin typeface="標楷體" pitchFamily="65" charset="-120"/>
                <a:ea typeface="標楷體" pitchFamily="65" charset="-120"/>
              </a:rPr>
              <a:t>二、歷史文獻記載</a:t>
            </a:r>
            <a:endParaRPr lang="zh-TW" altLang="en-US" dirty="0">
              <a:latin typeface="標楷體" pitchFamily="65" charset="-120"/>
              <a:ea typeface="標楷體" pitchFamily="65" charset="-120"/>
            </a:endParaRPr>
          </a:p>
        </p:txBody>
      </p:sp>
      <p:sp>
        <p:nvSpPr>
          <p:cNvPr id="14339" name="Rectangle 3"/>
          <p:cNvSpPr>
            <a:spLocks noGrp="1" noChangeArrowheads="1"/>
          </p:cNvSpPr>
          <p:nvPr>
            <p:ph idx="1"/>
          </p:nvPr>
        </p:nvSpPr>
        <p:spPr>
          <a:xfrm>
            <a:off x="642910" y="1214422"/>
            <a:ext cx="8215370" cy="5400684"/>
          </a:xfrm>
        </p:spPr>
        <p:txBody>
          <a:bodyPr/>
          <a:lstStyle/>
          <a:p>
            <a:pPr>
              <a:lnSpc>
                <a:spcPts val="3400"/>
              </a:lnSpc>
              <a:spcBef>
                <a:spcPts val="1800"/>
              </a:spcBef>
            </a:pPr>
            <a:r>
              <a:rPr lang="zh-TW" altLang="en-US" sz="2800" spc="-60" dirty="0" smtClean="0">
                <a:latin typeface="標楷體" pitchFamily="65" charset="-120"/>
                <a:ea typeface="標楷體" pitchFamily="65" charset="-120"/>
              </a:rPr>
              <a:t>金庸、梁羽先生名著</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白髮魔女傳</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七劍下天山</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武俠小說中稱雪蓮花為</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天之神花</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，描寫卓一航在千雪峰頂苦熬十年才得一束幽曇花天實就是天山雪蓮花</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吃ㄧ朵可增加一甲子功力</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a:t>
            </a:r>
            <a:endParaRPr lang="en-US" altLang="zh-TW" sz="2800" spc="-60" dirty="0" smtClean="0">
              <a:latin typeface="標楷體" pitchFamily="65" charset="-120"/>
              <a:ea typeface="標楷體" pitchFamily="65" charset="-120"/>
            </a:endParaRPr>
          </a:p>
          <a:p>
            <a:pPr>
              <a:lnSpc>
                <a:spcPts val="3400"/>
              </a:lnSpc>
              <a:spcBef>
                <a:spcPts val="1800"/>
              </a:spcBef>
            </a:pPr>
            <a:r>
              <a:rPr lang="zh-TW" altLang="en-US" sz="2800" spc="-60" dirty="0" smtClean="0">
                <a:latin typeface="標楷體" pitchFamily="65" charset="-120"/>
                <a:ea typeface="標楷體" pitchFamily="65" charset="-120"/>
              </a:rPr>
              <a:t>據</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山海經</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 、</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史記</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 、</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楚辭</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 、</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本草綱目拾遺</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記載－－</a:t>
            </a:r>
          </a:p>
          <a:p>
            <a:pPr hangingPunct="0">
              <a:lnSpc>
                <a:spcPts val="3400"/>
              </a:lnSpc>
              <a:spcBef>
                <a:spcPts val="1800"/>
              </a:spcBef>
              <a:buNone/>
            </a:pPr>
            <a:r>
              <a:rPr lang="zh-TW" altLang="en-US" sz="2800" spc="-60" dirty="0" smtClean="0">
                <a:latin typeface="標楷體" pitchFamily="65" charset="-120"/>
                <a:ea typeface="標楷體" pitchFamily="65" charset="-120"/>
              </a:rPr>
              <a:t>　雪蓮花主產天山、阿爾泰山以北等大寒之地積雪春夏不散，以天山峰頂為第一，性甘溫，治一切寒症，入肝、脾、腎三經，能補陰益陽，令八十老者皆有子，由於天山雪蓮花具有神奇的生物學特徵，又具藥理學作用，被海內外譽為</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百草之王</a:t>
            </a:r>
            <a:r>
              <a:rPr lang="en-US" altLang="zh-TW" sz="2800" spc="-60" dirty="0" smtClean="0">
                <a:latin typeface="標楷體" pitchFamily="65" charset="-120"/>
                <a:ea typeface="標楷體" pitchFamily="65" charset="-120"/>
              </a:rPr>
              <a:t>)</a:t>
            </a:r>
            <a:r>
              <a:rPr lang="zh-TW" altLang="en-US" sz="2800" spc="-60" dirty="0" smtClean="0">
                <a:latin typeface="標楷體" pitchFamily="65" charset="-120"/>
                <a:ea typeface="標楷體" pitchFamily="65" charset="-120"/>
              </a:rPr>
              <a:t> 。</a:t>
            </a:r>
            <a:endParaRPr lang="en-US" altLang="zh-TW" sz="2800" spc="-60" dirty="0">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11" dur="1000"/>
                                        <p:tgtEl>
                                          <p:spTgt spid="14339">
                                            <p:txEl>
                                              <p:pRg st="0" end="0"/>
                                            </p:txEl>
                                          </p:spTgt>
                                        </p:tgtEl>
                                      </p:cBhvr>
                                    </p:animEffect>
                                  </p:childTnLst>
                                </p:cTn>
                              </p:par>
                            </p:childTnLst>
                          </p:cTn>
                        </p:par>
                        <p:par>
                          <p:cTn id="12" fill="hold">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5" dur="1000"/>
                                        <p:tgtEl>
                                          <p:spTgt spid="14339">
                                            <p:txEl>
                                              <p:pRg st="1" end="1"/>
                                            </p:txEl>
                                          </p:spTgt>
                                        </p:tgtEl>
                                      </p:cBhvr>
                                    </p:animEffect>
                                  </p:childTnLst>
                                </p:cTn>
                              </p:par>
                            </p:childTnLst>
                          </p:cTn>
                        </p:par>
                        <p:par>
                          <p:cTn id="16" fill="hold">
                            <p:stCondLst>
                              <p:cond delay="3000"/>
                            </p:stCondLst>
                            <p:childTnLst>
                              <p:par>
                                <p:cTn id="17" presetID="3" presetClass="entr" presetSubtype="10" fill="hold" grpId="0" nodeType="after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9" dur="10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3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85720" y="285728"/>
            <a:ext cx="8572560" cy="584775"/>
          </a:xfrm>
        </p:spPr>
        <p:txBody>
          <a:bodyPr lIns="0" tIns="0" rIns="0" bIns="0">
            <a:scene3d>
              <a:camera prst="orthographicFront"/>
              <a:lightRig rig="twoPt" dir="t"/>
            </a:scene3d>
            <a:sp3d extrusionH="57150" contourW="2540" prstMaterial="metal">
              <a:extrusionClr>
                <a:srgbClr val="FFFF00"/>
              </a:extrusionClr>
              <a:contourClr>
                <a:srgbClr val="FFFF00"/>
              </a:contourClr>
            </a:sp3d>
          </a:bodyPr>
          <a:lstStyle/>
          <a:p>
            <a:pPr algn="l"/>
            <a:r>
              <a:rPr lang="zh-TW" altLang="en-US" sz="2300" dirty="0" smtClean="0">
                <a:ln w="6350">
                  <a:noFill/>
                </a:ln>
                <a:solidFill>
                  <a:schemeClr val="tx1"/>
                </a:solidFill>
                <a:effectLst>
                  <a:outerShdw blurRad="50800" dist="38100" dir="10800000" algn="r" rotWithShape="0">
                    <a:schemeClr val="tx1">
                      <a:alpha val="40000"/>
                    </a:schemeClr>
                  </a:outerShdw>
                </a:effectLst>
                <a:latin typeface="標楷體" pitchFamily="65" charset="-120"/>
                <a:ea typeface="標楷體" pitchFamily="65" charset="-120"/>
              </a:rPr>
              <a:t>來自遙遠新疆的珍稀植物</a:t>
            </a:r>
            <a:r>
              <a:rPr lang="en-US" altLang="zh-TW" sz="2300" dirty="0" smtClean="0">
                <a:ln w="6350">
                  <a:noFill/>
                </a:ln>
                <a:solidFill>
                  <a:schemeClr val="tx1"/>
                </a:solidFill>
                <a:effectLst>
                  <a:outerShdw blurRad="50800" dist="38100" dir="10800000" algn="r" rotWithShape="0">
                    <a:schemeClr val="tx1">
                      <a:alpha val="40000"/>
                    </a:schemeClr>
                  </a:outerShdw>
                </a:effectLst>
                <a:latin typeface="標楷體" pitchFamily="65" charset="-120"/>
                <a:ea typeface="標楷體" pitchFamily="65" charset="-120"/>
              </a:rPr>
              <a:t>… </a:t>
            </a:r>
            <a:r>
              <a:rPr lang="zh-TW" altLang="en-US" sz="3800" dirty="0" smtClean="0"/>
              <a:t>中國國寶－</a:t>
            </a:r>
            <a:r>
              <a:rPr lang="zh-TW" altLang="en-US" sz="3800" b="1" dirty="0" smtClean="0">
                <a:effectLst>
                  <a:outerShdw blurRad="50800" dist="38100" dir="16200000" rotWithShape="0">
                    <a:srgbClr val="FF0000">
                      <a:alpha val="56000"/>
                    </a:srgbClr>
                  </a:outerShdw>
                </a:effectLst>
              </a:rPr>
              <a:t>天山雪蓮花</a:t>
            </a:r>
            <a:endParaRPr lang="zh-TW" altLang="en-US" sz="3800" b="1" dirty="0">
              <a:effectLst>
                <a:outerShdw blurRad="50800" dist="38100" dir="16200000" rotWithShape="0">
                  <a:srgbClr val="FF0000">
                    <a:alpha val="56000"/>
                  </a:srgbClr>
                </a:outerShdw>
              </a:effectLst>
            </a:endParaRPr>
          </a:p>
        </p:txBody>
      </p:sp>
      <p:sp>
        <p:nvSpPr>
          <p:cNvPr id="4" name="內容版面配置區 3"/>
          <p:cNvSpPr>
            <a:spLocks noGrp="1"/>
          </p:cNvSpPr>
          <p:nvPr>
            <p:ph idx="1"/>
          </p:nvPr>
        </p:nvSpPr>
        <p:spPr>
          <a:xfrm>
            <a:off x="428596" y="1071546"/>
            <a:ext cx="5357850" cy="928694"/>
          </a:xfrm>
        </p:spPr>
        <p:txBody>
          <a:bodyPr lIns="0" tIns="0" rIns="0" bIns="0"/>
          <a:lstStyle/>
          <a:p>
            <a:pPr>
              <a:lnSpc>
                <a:spcPts val="3500"/>
              </a:lnSpc>
              <a:spcBef>
                <a:spcPts val="0"/>
              </a:spcBef>
            </a:pPr>
            <a:r>
              <a:rPr lang="zh-TW" altLang="en-US" sz="2600" dirty="0" smtClean="0">
                <a:ln w="2540">
                  <a:solidFill>
                    <a:schemeClr val="tx1">
                      <a:alpha val="26000"/>
                    </a:schemeClr>
                  </a:solidFill>
                </a:ln>
                <a:solidFill>
                  <a:srgbClr val="53FFFB"/>
                </a:solidFill>
              </a:rPr>
              <a:t>天山雪蓮花－集日月精華零污染</a:t>
            </a:r>
            <a:endParaRPr lang="en-US" altLang="zh-TW" sz="2600" dirty="0" smtClean="0">
              <a:ln w="2540">
                <a:solidFill>
                  <a:schemeClr val="tx1">
                    <a:alpha val="26000"/>
                  </a:schemeClr>
                </a:solidFill>
              </a:ln>
              <a:solidFill>
                <a:srgbClr val="53FFFB"/>
              </a:solidFill>
            </a:endParaRPr>
          </a:p>
          <a:p>
            <a:pPr>
              <a:lnSpc>
                <a:spcPts val="3500"/>
              </a:lnSpc>
              <a:spcBef>
                <a:spcPts val="0"/>
              </a:spcBef>
            </a:pPr>
            <a:r>
              <a:rPr lang="zh-TW" altLang="en-US" sz="2600" dirty="0" smtClean="0">
                <a:ln w="2540">
                  <a:solidFill>
                    <a:schemeClr val="tx1">
                      <a:alpha val="26000"/>
                    </a:schemeClr>
                  </a:solidFill>
                </a:ln>
                <a:solidFill>
                  <a:srgbClr val="53FFFB"/>
                </a:solidFill>
              </a:rPr>
              <a:t>七年一度開花　海內外譽稱為</a:t>
            </a:r>
            <a:endParaRPr lang="zh-TW" altLang="en-US" sz="4400" dirty="0">
              <a:ln w="2540">
                <a:solidFill>
                  <a:schemeClr val="tx1">
                    <a:alpha val="26000"/>
                  </a:schemeClr>
                </a:solidFill>
              </a:ln>
              <a:solidFill>
                <a:srgbClr val="53FFFB"/>
              </a:solidFill>
            </a:endParaRPr>
          </a:p>
        </p:txBody>
      </p:sp>
      <p:sp>
        <p:nvSpPr>
          <p:cNvPr id="5" name="文字方塊 4"/>
          <p:cNvSpPr txBox="1"/>
          <p:nvPr/>
        </p:nvSpPr>
        <p:spPr>
          <a:xfrm>
            <a:off x="500034" y="2158996"/>
            <a:ext cx="8429684" cy="4462760"/>
          </a:xfrm>
          <a:prstGeom prst="rect">
            <a:avLst/>
          </a:prstGeom>
          <a:noFill/>
          <a:ln>
            <a:noFill/>
          </a:ln>
        </p:spPr>
        <p:txBody>
          <a:bodyPr wrap="square" lIns="0" tIns="0" rIns="0" bIns="0" rtlCol="0">
            <a:spAutoFit/>
          </a:bodyPr>
          <a:lstStyle/>
          <a:p>
            <a:pPr hangingPunct="0">
              <a:lnSpc>
                <a:spcPts val="2600"/>
              </a:lnSpc>
              <a:spcBef>
                <a:spcPts val="1800"/>
              </a:spcBef>
            </a:pPr>
            <a:r>
              <a:rPr lang="en-US" altLang="zh-TW" sz="2300" b="1" dirty="0" smtClean="0">
                <a:solidFill>
                  <a:srgbClr val="66FF33"/>
                </a:solidFill>
                <a:latin typeface="標楷體" pitchFamily="65" charset="-120"/>
                <a:ea typeface="標楷體" pitchFamily="65" charset="-120"/>
              </a:rPr>
              <a:t>----</a:t>
            </a:r>
            <a:r>
              <a:rPr lang="zh-TW" altLang="en-US" sz="2300" dirty="0" smtClean="0">
                <a:latin typeface="標楷體" pitchFamily="65" charset="-120"/>
                <a:ea typeface="標楷體" pitchFamily="65" charset="-120"/>
              </a:rPr>
              <a:t>天山雪蓮花正式命名於</a:t>
            </a:r>
            <a:r>
              <a:rPr lang="en-US" altLang="zh-TW" sz="2300" dirty="0" smtClean="0">
                <a:latin typeface="標楷體" pitchFamily="65" charset="-120"/>
                <a:ea typeface="標楷體" pitchFamily="65" charset="-120"/>
              </a:rPr>
              <a:t>1841</a:t>
            </a:r>
            <a:r>
              <a:rPr lang="zh-TW" altLang="en-US" sz="2300" dirty="0" smtClean="0">
                <a:latin typeface="標楷體" pitchFamily="65" charset="-120"/>
                <a:ea typeface="標楷體" pitchFamily="65" charset="-120"/>
              </a:rPr>
              <a:t>年，趙學敏著的本草綱目拾遺。據文獻記載：雪蓮花主產天山、阿爾泰山以北等處大寒之地，積雪春夏不散，雪中有蓮，以天山峰頂為第一，但不易多得，治一切寒症，</a:t>
            </a:r>
            <a:r>
              <a:rPr lang="zh-TW" altLang="en-US" sz="2300" dirty="0" smtClean="0">
                <a:ln w="2540">
                  <a:solidFill>
                    <a:srgbClr val="FF0000">
                      <a:alpha val="42000"/>
                    </a:srgbClr>
                  </a:solidFill>
                </a:ln>
                <a:latin typeface="標楷體" pitchFamily="65" charset="-120"/>
                <a:ea typeface="標楷體" pitchFamily="65" charset="-120"/>
              </a:rPr>
              <a:t>性甘溫</a:t>
            </a:r>
            <a:r>
              <a:rPr lang="zh-TW" altLang="en-US" sz="2300" dirty="0" smtClean="0">
                <a:latin typeface="標楷體" pitchFamily="65" charset="-120"/>
                <a:ea typeface="標楷體" pitchFamily="65" charset="-120"/>
              </a:rPr>
              <a:t>，入</a:t>
            </a:r>
            <a:r>
              <a:rPr lang="zh-TW" altLang="en-US" sz="2300" dirty="0" smtClean="0">
                <a:ln w="2540">
                  <a:solidFill>
                    <a:srgbClr val="FF0000">
                      <a:alpha val="42000"/>
                    </a:srgbClr>
                  </a:solidFill>
                </a:ln>
                <a:latin typeface="標楷體" pitchFamily="65" charset="-120"/>
                <a:ea typeface="標楷體" pitchFamily="65" charset="-120"/>
              </a:rPr>
              <a:t>肝、脾、腎</a:t>
            </a:r>
            <a:r>
              <a:rPr lang="zh-TW" altLang="en-US" sz="2300" dirty="0" smtClean="0">
                <a:latin typeface="標楷體" pitchFamily="65" charset="-120"/>
                <a:ea typeface="標楷體" pitchFamily="65" charset="-120"/>
              </a:rPr>
              <a:t>三經；能補陰益陽，令八十老者皆有子。</a:t>
            </a:r>
            <a:endParaRPr lang="en-US" altLang="zh-TW" sz="2300" dirty="0" smtClean="0">
              <a:latin typeface="標楷體" pitchFamily="65" charset="-120"/>
              <a:ea typeface="標楷體" pitchFamily="65" charset="-120"/>
            </a:endParaRPr>
          </a:p>
          <a:p>
            <a:pPr hangingPunct="0">
              <a:lnSpc>
                <a:spcPts val="2600"/>
              </a:lnSpc>
              <a:spcBef>
                <a:spcPts val="1800"/>
              </a:spcBef>
            </a:pPr>
            <a:r>
              <a:rPr lang="en-US" altLang="zh-TW" sz="2300" dirty="0" smtClean="0">
                <a:solidFill>
                  <a:srgbClr val="66FF33"/>
                </a:solidFill>
                <a:latin typeface="標楷體" pitchFamily="65" charset="-120"/>
                <a:ea typeface="標楷體" pitchFamily="65" charset="-120"/>
              </a:rPr>
              <a:t>----</a:t>
            </a:r>
            <a:r>
              <a:rPr lang="zh-TW" altLang="en-US" sz="2300" dirty="0" smtClean="0">
                <a:latin typeface="標楷體" pitchFamily="65" charset="-120"/>
                <a:ea typeface="標楷體" pitchFamily="65" charset="-120"/>
              </a:rPr>
              <a:t>由於天山雪蓮花具神奇的生物學特徵，又具神奇藥理學之作用，被海內外譽為百草之王。</a:t>
            </a:r>
            <a:endParaRPr lang="en-US" altLang="zh-TW" sz="2300" dirty="0" smtClean="0">
              <a:latin typeface="標楷體" pitchFamily="65" charset="-120"/>
              <a:ea typeface="標楷體" pitchFamily="65" charset="-120"/>
            </a:endParaRPr>
          </a:p>
          <a:p>
            <a:pPr hangingPunct="0">
              <a:lnSpc>
                <a:spcPts val="2600"/>
              </a:lnSpc>
              <a:spcBef>
                <a:spcPts val="1800"/>
              </a:spcBef>
            </a:pPr>
            <a:r>
              <a:rPr lang="en-US" altLang="zh-TW" sz="2300" dirty="0" smtClean="0">
                <a:solidFill>
                  <a:srgbClr val="66FF33"/>
                </a:solidFill>
                <a:latin typeface="標楷體" pitchFamily="65" charset="-120"/>
                <a:ea typeface="標楷體" pitchFamily="65" charset="-120"/>
              </a:rPr>
              <a:t>----</a:t>
            </a:r>
            <a:r>
              <a:rPr lang="zh-TW" altLang="en-US" sz="2300" dirty="0" smtClean="0">
                <a:latin typeface="標楷體" pitchFamily="65" charset="-120"/>
                <a:ea typeface="標楷體" pitchFamily="65" charset="-120"/>
              </a:rPr>
              <a:t>現代醫學學理認為天山雪蓮花具有</a:t>
            </a:r>
            <a:r>
              <a:rPr lang="zh-TW" altLang="en-US" sz="2300" dirty="0" smtClean="0">
                <a:ln w="2540">
                  <a:solidFill>
                    <a:srgbClr val="FF0000">
                      <a:alpha val="42000"/>
                    </a:srgbClr>
                  </a:solidFill>
                </a:ln>
                <a:latin typeface="標楷體" pitchFamily="65" charset="-120"/>
                <a:ea typeface="標楷體" pitchFamily="65" charset="-120"/>
              </a:rPr>
              <a:t>溫腎、散風除濕、通筋活絡、調經止痛的功效，主治婦女痛經、月經不調、小腹冷痛、風濕性關節炎以及類風濕性關節炎</a:t>
            </a:r>
            <a:r>
              <a:rPr lang="zh-TW" altLang="en-US" sz="2300" dirty="0" smtClean="0">
                <a:latin typeface="標楷體" pitchFamily="65" charset="-120"/>
                <a:ea typeface="標楷體" pitchFamily="65" charset="-120"/>
              </a:rPr>
              <a:t>，另外還可用於治療</a:t>
            </a:r>
            <a:r>
              <a:rPr lang="zh-TW" altLang="en-US" sz="2300" dirty="0" smtClean="0">
                <a:ln w="2540">
                  <a:solidFill>
                    <a:srgbClr val="FF0000">
                      <a:alpha val="42000"/>
                    </a:srgbClr>
                  </a:solidFill>
                </a:ln>
                <a:latin typeface="標楷體" pitchFamily="65" charset="-120"/>
                <a:ea typeface="標楷體" pitchFamily="65" charset="-120"/>
              </a:rPr>
              <a:t>產後康復、男子陽萎、老年性腰腿痛</a:t>
            </a:r>
            <a:r>
              <a:rPr lang="zh-TW" altLang="en-US" sz="2300" dirty="0" smtClean="0">
                <a:latin typeface="標楷體" pitchFamily="65" charset="-120"/>
                <a:ea typeface="標楷體" pitchFamily="65" charset="-120"/>
              </a:rPr>
              <a:t>等病症，同時具有非常顯著的</a:t>
            </a:r>
            <a:r>
              <a:rPr lang="zh-TW" altLang="en-US" sz="2300" dirty="0" smtClean="0">
                <a:ln w="2540">
                  <a:solidFill>
                    <a:srgbClr val="FF0000">
                      <a:alpha val="42000"/>
                    </a:srgbClr>
                  </a:solidFill>
                </a:ln>
                <a:latin typeface="標楷體" pitchFamily="65" charset="-120"/>
                <a:ea typeface="標楷體" pitchFamily="65" charset="-120"/>
              </a:rPr>
              <a:t>養顏美容、強身、延緩衰老</a:t>
            </a:r>
            <a:r>
              <a:rPr lang="zh-TW" altLang="en-US" sz="2300" dirty="0" smtClean="0">
                <a:latin typeface="標楷體" pitchFamily="65" charset="-120"/>
                <a:ea typeface="標楷體" pitchFamily="65" charset="-120"/>
              </a:rPr>
              <a:t>的作用。</a:t>
            </a:r>
            <a:endParaRPr lang="zh-TW" altLang="en-US" sz="2300" dirty="0">
              <a:latin typeface="標楷體" pitchFamily="65" charset="-120"/>
              <a:ea typeface="標楷體" pitchFamily="65" charset="-120"/>
            </a:endParaRPr>
          </a:p>
        </p:txBody>
      </p:sp>
      <p:sp>
        <p:nvSpPr>
          <p:cNvPr id="6" name="文字方塊 5"/>
          <p:cNvSpPr txBox="1"/>
          <p:nvPr/>
        </p:nvSpPr>
        <p:spPr>
          <a:xfrm>
            <a:off x="6000760" y="1220916"/>
            <a:ext cx="2643206" cy="707886"/>
          </a:xfrm>
          <a:prstGeom prst="rect">
            <a:avLst/>
          </a:prstGeom>
          <a:noFill/>
        </p:spPr>
        <p:txBody>
          <a:bodyPr wrap="square" lIns="0" tIns="0" rIns="0" bIns="0" rtlCol="0">
            <a:spAutoFit/>
            <a:scene3d>
              <a:camera prst="orthographicFront"/>
              <a:lightRig rig="threePt" dir="t">
                <a:rot lat="0" lon="0" rev="0"/>
              </a:lightRig>
            </a:scene3d>
            <a:sp3d extrusionH="25400" contourW="12700">
              <a:bevelB w="38100" h="38100"/>
              <a:extrusionClr>
                <a:schemeClr val="tx1"/>
              </a:extrusionClr>
              <a:contourClr>
                <a:srgbClr val="00B0F0"/>
              </a:contourClr>
            </a:sp3d>
          </a:bodyPr>
          <a:lstStyle/>
          <a:p>
            <a:r>
              <a:rPr lang="zh-TW" altLang="en-US" sz="4600" dirty="0" smtClean="0">
                <a:ln w="6350">
                  <a:solidFill>
                    <a:schemeClr val="tx1">
                      <a:alpha val="48000"/>
                    </a:schemeClr>
                  </a:solidFill>
                  <a:round/>
                </a:ln>
                <a:gradFill>
                  <a:gsLst>
                    <a:gs pos="0">
                      <a:srgbClr val="FFF200"/>
                    </a:gs>
                    <a:gs pos="45000">
                      <a:srgbClr val="FF7A00"/>
                    </a:gs>
                    <a:gs pos="70000">
                      <a:srgbClr val="FF0300"/>
                    </a:gs>
                    <a:gs pos="100000">
                      <a:srgbClr val="4D0808"/>
                    </a:gs>
                  </a:gsLst>
                  <a:lin ang="5400000" scaled="0"/>
                </a:gradFill>
                <a:effectLst>
                  <a:outerShdw blurRad="60007" dist="200025" dir="15000000" sy="30000" kx="-1800000" algn="bl" rotWithShape="0">
                    <a:schemeClr val="tx1">
                      <a:alpha val="32000"/>
                    </a:schemeClr>
                  </a:outerShdw>
                </a:effectLst>
                <a:latin typeface="華康超黑體" pitchFamily="49" charset="-120"/>
                <a:ea typeface="華康超黑體" pitchFamily="49" charset="-120"/>
              </a:rPr>
              <a:t>百草之王</a:t>
            </a:r>
            <a:endParaRPr lang="zh-TW" altLang="en-US" sz="4600" dirty="0">
              <a:ln w="6350">
                <a:solidFill>
                  <a:schemeClr val="tx1">
                    <a:alpha val="48000"/>
                  </a:schemeClr>
                </a:solidFill>
                <a:round/>
              </a:ln>
              <a:gradFill>
                <a:gsLst>
                  <a:gs pos="0">
                    <a:srgbClr val="FFF200"/>
                  </a:gs>
                  <a:gs pos="45000">
                    <a:srgbClr val="FF7A00"/>
                  </a:gs>
                  <a:gs pos="70000">
                    <a:srgbClr val="FF0300"/>
                  </a:gs>
                  <a:gs pos="100000">
                    <a:srgbClr val="4D0808"/>
                  </a:gs>
                </a:gsLst>
                <a:lin ang="5400000" scaled="0"/>
              </a:gradFill>
              <a:effectLst>
                <a:outerShdw blurRad="60007" dist="200025" dir="15000000" sy="30000" kx="-1800000" algn="bl" rotWithShape="0">
                  <a:schemeClr val="tx1">
                    <a:alpha val="32000"/>
                  </a:schemeClr>
                </a:outerShdw>
              </a:effectLst>
              <a:latin typeface="華康超黑體" pitchFamily="49" charset="-120"/>
              <a:ea typeface="華康超黑體" pitchFamily="49"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out)">
                                      <p:cBhvr>
                                        <p:cTn id="7" dur="3000"/>
                                        <p:tgtEl>
                                          <p:spTgt spid="3"/>
                                        </p:tgtEl>
                                      </p:cBhvr>
                                    </p:animEffect>
                                  </p:childTnLst>
                                </p:cTn>
                              </p:par>
                            </p:childTnLst>
                          </p:cTn>
                        </p:par>
                        <p:par>
                          <p:cTn id="8" fill="hold">
                            <p:stCondLst>
                              <p:cond delay="3000"/>
                            </p:stCondLst>
                            <p:childTnLst>
                              <p:par>
                                <p:cTn id="9" presetID="42"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4000"/>
                            </p:stCondLst>
                            <p:childTnLst>
                              <p:par>
                                <p:cTn id="15" presetID="42" presetClass="entr" presetSubtype="0"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5000"/>
                            </p:stCondLst>
                            <p:childTnLst>
                              <p:par>
                                <p:cTn id="21" presetID="42" presetClass="entr" presetSubtype="0" fill="hold" grpId="1"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23" presetClass="entr" presetSubtype="16" fill="hold" grpId="0"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p:cTn id="2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5">
                                            <p:txEl>
                                              <p:pRg st="0" end="0"/>
                                            </p:txEl>
                                          </p:spTgt>
                                        </p:tgtEl>
                                        <p:attrNameLst>
                                          <p:attrName>ppt_h</p:attrName>
                                        </p:attrNameLst>
                                      </p:cBhvr>
                                      <p:tavLst>
                                        <p:tav tm="0">
                                          <p:val>
                                            <p:fltVal val="0"/>
                                          </p:val>
                                        </p:tav>
                                        <p:tav tm="100000">
                                          <p:val>
                                            <p:strVal val="#ppt_h"/>
                                          </p:val>
                                        </p:tav>
                                      </p:tavLst>
                                    </p:anim>
                                  </p:childTnLst>
                                </p:cTn>
                              </p:par>
                            </p:childTnLst>
                          </p:cTn>
                        </p:par>
                        <p:par>
                          <p:cTn id="31" fill="hold">
                            <p:stCondLst>
                              <p:cond delay="7000"/>
                            </p:stCondLst>
                            <p:childTnLst>
                              <p:par>
                                <p:cTn id="32" presetID="23" presetClass="entr" presetSubtype="16" fill="hold" grpId="0" nodeType="after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 calcmode="lin" valueType="num">
                                      <p:cBhvr>
                                        <p:cTn id="34"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5" dur="1000" fill="hold"/>
                                        <p:tgtEl>
                                          <p:spTgt spid="5">
                                            <p:txEl>
                                              <p:pRg st="1" end="1"/>
                                            </p:txEl>
                                          </p:spTgt>
                                        </p:tgtEl>
                                        <p:attrNameLst>
                                          <p:attrName>ppt_h</p:attrName>
                                        </p:attrNameLst>
                                      </p:cBhvr>
                                      <p:tavLst>
                                        <p:tav tm="0">
                                          <p:val>
                                            <p:fltVal val="0"/>
                                          </p:val>
                                        </p:tav>
                                        <p:tav tm="100000">
                                          <p:val>
                                            <p:strVal val="#ppt_h"/>
                                          </p:val>
                                        </p:tav>
                                      </p:tavLst>
                                    </p:anim>
                                  </p:childTnLst>
                                </p:cTn>
                              </p:par>
                            </p:childTnLst>
                          </p:cTn>
                        </p:par>
                        <p:par>
                          <p:cTn id="36" fill="hold">
                            <p:stCondLst>
                              <p:cond delay="8000"/>
                            </p:stCondLst>
                            <p:childTnLst>
                              <p:par>
                                <p:cTn id="37" presetID="23" presetClass="entr" presetSubtype="16" fill="hold" grpId="0" nodeType="after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p:cTn id="3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2" end="2"/>
                                            </p:txEl>
                                          </p:spTgt>
                                        </p:tgtEl>
                                        <p:attrNameLst>
                                          <p:attrName>ppt_h</p:attrName>
                                        </p:attrNameLst>
                                      </p:cBhvr>
                                      <p:tavLst>
                                        <p:tav tm="0">
                                          <p:val>
                                            <p:fltVal val="0"/>
                                          </p:val>
                                        </p:tav>
                                        <p:tav tm="100000">
                                          <p:val>
                                            <p:strVal val="#ppt_h"/>
                                          </p:val>
                                        </p:tav>
                                      </p:tavLst>
                                    </p:anim>
                                  </p:childTnLst>
                                </p:cTn>
                              </p:par>
                            </p:childTnLst>
                          </p:cTn>
                        </p:par>
                        <p:par>
                          <p:cTn id="41" fill="hold">
                            <p:stCondLst>
                              <p:cond delay="9000"/>
                            </p:stCondLst>
                            <p:childTnLst>
                              <p:par>
                                <p:cTn id="42" presetID="6" presetClass="emph" presetSubtype="0" autoRev="1" fill="hold" grpId="0" nodeType="afterEffect">
                                  <p:stCondLst>
                                    <p:cond delay="0"/>
                                  </p:stCondLst>
                                  <p:childTnLst>
                                    <p:animScale>
                                      <p:cBhvr>
                                        <p:cTn id="43"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5" grpId="0" build="p"/>
      <p:bldP spid="6" grpId="0"/>
      <p:bldP spid="6"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AutoShape 2050"/>
          <p:cNvSpPr>
            <a:spLocks noChangeArrowheads="1"/>
          </p:cNvSpPr>
          <p:nvPr/>
        </p:nvSpPr>
        <p:spPr bwMode="auto">
          <a:xfrm>
            <a:off x="517901" y="4500570"/>
            <a:ext cx="8108198" cy="2141107"/>
          </a:xfrm>
          <a:prstGeom prst="roundRect">
            <a:avLst>
              <a:gd name="adj" fmla="val 30984"/>
            </a:avLst>
          </a:prstGeom>
          <a:gradFill flip="none" rotWithShape="1">
            <a:gsLst>
              <a:gs pos="100000">
                <a:srgbClr val="FBEAC7">
                  <a:alpha val="37000"/>
                </a:srgbClr>
              </a:gs>
              <a:gs pos="17999">
                <a:srgbClr val="FEE7F2"/>
              </a:gs>
              <a:gs pos="36000">
                <a:srgbClr val="FAC77D"/>
              </a:gs>
              <a:gs pos="61000">
                <a:srgbClr val="FBA97D"/>
              </a:gs>
              <a:gs pos="82001">
                <a:srgbClr val="FBD49C"/>
              </a:gs>
              <a:gs pos="100000">
                <a:srgbClr val="FEE7F2"/>
              </a:gs>
            </a:gsLst>
            <a:path path="circle">
              <a:fillToRect l="50000" t="50000" r="50000" b="50000"/>
            </a:path>
            <a:tileRect/>
          </a:gradFill>
          <a:ln w="9525" cap="rnd">
            <a:noFill/>
            <a:round/>
            <a:headEnd/>
            <a:tailEnd/>
          </a:ln>
          <a:effectLst/>
          <a:scene3d>
            <a:camera prst="orthographicFront"/>
            <a:lightRig rig="threePt" dir="t">
              <a:rot lat="0" lon="0" rev="0"/>
            </a:lightRig>
          </a:scene3d>
          <a:sp3d prstMaterial="translucentPowder"/>
        </p:spPr>
        <p:txBody>
          <a:bodyPr wrap="square" lIns="180000" tIns="36000" rIns="144000" bIns="36000" anchor="ctr">
            <a:spAutoFit/>
            <a:sp3d/>
          </a:bodyPr>
          <a:lstStyle/>
          <a:p>
            <a:pPr>
              <a:spcBef>
                <a:spcPct val="0"/>
              </a:spcBef>
            </a:pPr>
            <a:r>
              <a:rPr lang="zh-TW" altLang="en-US" sz="2600" kern="800" spc="-70" dirty="0">
                <a:solidFill>
                  <a:srgbClr val="3333FF"/>
                </a:solidFill>
                <a:latin typeface="Arial" charset="0"/>
                <a:ea typeface="華康古印體(P)" pitchFamily="66" charset="-120"/>
              </a:rPr>
              <a:t>近年天山雪蓮因為農牧民的毀滅性採摘，因此在新疆天山、阿爾泰山及崑崙山一帶的天山雪蓮，正有絕種之虞。</a:t>
            </a:r>
            <a:r>
              <a:rPr lang="zh-TW" altLang="en-US" sz="2600" kern="800" spc="-70" dirty="0">
                <a:ln>
                  <a:solidFill>
                    <a:srgbClr val="19C3FF">
                      <a:alpha val="33725"/>
                    </a:srgbClr>
                  </a:solidFill>
                </a:ln>
                <a:blipFill>
                  <a:blip r:embed="rId2"/>
                  <a:tile tx="0" ty="0" sx="100000" sy="100000" flip="none" algn="tl"/>
                </a:blipFill>
                <a:latin typeface="Arial" charset="0"/>
                <a:ea typeface="華康古印體(P)" pitchFamily="66" charset="-120"/>
              </a:rPr>
              <a:t>調查顯示 </a:t>
            </a:r>
            <a:r>
              <a:rPr lang="en-US" altLang="zh-TW" sz="2600" kern="800" spc="-70" dirty="0">
                <a:ln>
                  <a:solidFill>
                    <a:srgbClr val="19C3FF">
                      <a:alpha val="33725"/>
                    </a:srgbClr>
                  </a:solidFill>
                </a:ln>
                <a:blipFill>
                  <a:blip r:embed="rId2"/>
                  <a:tile tx="0" ty="0" sx="100000" sy="100000" flip="none" algn="tl"/>
                </a:blipFill>
                <a:latin typeface="Arial" charset="0"/>
                <a:ea typeface="華康古印體(P)" pitchFamily="66" charset="-120"/>
              </a:rPr>
              <a:t>: </a:t>
            </a:r>
          </a:p>
          <a:p>
            <a:pPr algn="ctr">
              <a:spcBef>
                <a:spcPct val="0"/>
              </a:spcBef>
            </a:pPr>
            <a:r>
              <a:rPr lang="zh-TW" altLang="en-US" sz="3200" b="1" kern="800" spc="-50" dirty="0">
                <a:ln>
                  <a:solidFill>
                    <a:schemeClr val="tx1">
                      <a:alpha val="32000"/>
                    </a:schemeClr>
                  </a:solidFill>
                </a:ln>
                <a:solidFill>
                  <a:srgbClr val="D60093"/>
                </a:solidFill>
                <a:effectLst>
                  <a:innerShdw blurRad="114300" dist="25400">
                    <a:prstClr val="black"/>
                  </a:innerShdw>
                </a:effectLst>
                <a:latin typeface="Arial" charset="0"/>
                <a:ea typeface="華康古印體(P)" pitchFamily="66" charset="-120"/>
              </a:rPr>
              <a:t>三千米雪線下</a:t>
            </a:r>
            <a:r>
              <a:rPr lang="zh-TW" altLang="en-US" sz="3200" b="1" kern="800" spc="-50" dirty="0">
                <a:ln>
                  <a:solidFill>
                    <a:schemeClr val="tx1">
                      <a:alpha val="32000"/>
                    </a:schemeClr>
                  </a:solidFill>
                </a:ln>
                <a:solidFill>
                  <a:srgbClr val="3333FF"/>
                </a:solidFill>
                <a:effectLst>
                  <a:innerShdw blurRad="114300" dist="25400">
                    <a:prstClr val="black"/>
                  </a:innerShdw>
                </a:effectLst>
                <a:latin typeface="Arial" charset="0"/>
                <a:ea typeface="華康古印體(P)" pitchFamily="66" charset="-120"/>
              </a:rPr>
              <a:t>，</a:t>
            </a:r>
            <a:r>
              <a:rPr lang="zh-TW" altLang="en-US" sz="3200" b="1" kern="800" spc="-50" dirty="0">
                <a:ln>
                  <a:solidFill>
                    <a:schemeClr val="tx1">
                      <a:alpha val="32000"/>
                    </a:schemeClr>
                  </a:solidFill>
                </a:ln>
                <a:solidFill>
                  <a:srgbClr val="D60093"/>
                </a:solidFill>
                <a:effectLst>
                  <a:innerShdw blurRad="114300" dist="25400">
                    <a:prstClr val="black"/>
                  </a:innerShdw>
                </a:effectLst>
                <a:latin typeface="Arial" charset="0"/>
                <a:ea typeface="華康古印體(P)" pitchFamily="66" charset="-120"/>
              </a:rPr>
              <a:t>基本上已看不到雪蓮蹤跡。</a:t>
            </a:r>
          </a:p>
        </p:txBody>
      </p:sp>
      <p:sp>
        <p:nvSpPr>
          <p:cNvPr id="101379" name="Rectangle 2051"/>
          <p:cNvSpPr>
            <a:spLocks noChangeArrowheads="1"/>
          </p:cNvSpPr>
          <p:nvPr/>
        </p:nvSpPr>
        <p:spPr bwMode="auto">
          <a:xfrm>
            <a:off x="585774" y="1714488"/>
            <a:ext cx="7972452" cy="2586029"/>
          </a:xfrm>
          <a:prstGeom prst="rect">
            <a:avLst/>
          </a:prstGeom>
          <a:noFill/>
          <a:ln w="9525">
            <a:noFill/>
            <a:miter lim="800000"/>
            <a:headEnd/>
            <a:tailEnd/>
          </a:ln>
          <a:effectLst/>
        </p:spPr>
        <p:txBody>
          <a:bodyPr wrap="square" lIns="0" tIns="0" rIns="0" bIns="0" anchor="ctr">
            <a:spAutoFit/>
          </a:bodyPr>
          <a:lstStyle/>
          <a:p>
            <a:pPr algn="l">
              <a:lnSpc>
                <a:spcPts val="3400"/>
              </a:lnSpc>
              <a:spcBef>
                <a:spcPct val="0"/>
              </a:spcBef>
            </a:pPr>
            <a:r>
              <a:rPr lang="zh-TW" altLang="en-US" sz="2600" kern="900" spc="80" dirty="0">
                <a:latin typeface="Arial" charset="0"/>
                <a:ea typeface="華康古印體(P)" pitchFamily="66" charset="-120"/>
              </a:rPr>
              <a:t>產於伊梨西北及金川等處大寒之地，積雪春夏不散，雪中有草，類似荷花，獨莖亭亭，雪間可愛，較荷花略細，其瓣薄而狹長，可達三、四寸，狀似筆頭，浸酒則色微紅，是助陽良藥，功同仙茅。以產於天山頂峰者為第一，長於山腰者次之，此物產於極冷之地，乃陰極陽生之故云云。 </a:t>
            </a:r>
          </a:p>
        </p:txBody>
      </p:sp>
      <p:sp>
        <p:nvSpPr>
          <p:cNvPr id="101380" name="WordArt 2052"/>
          <p:cNvSpPr>
            <a:spLocks noChangeArrowheads="1" noChangeShapeType="1" noTextEdit="1"/>
          </p:cNvSpPr>
          <p:nvPr/>
        </p:nvSpPr>
        <p:spPr bwMode="auto">
          <a:xfrm>
            <a:off x="404798" y="357166"/>
            <a:ext cx="8334404" cy="974743"/>
          </a:xfrm>
          <a:prstGeom prst="rect">
            <a:avLst/>
          </a:prstGeom>
        </p:spPr>
        <p:txBody>
          <a:bodyPr wrap="none" lIns="0" tIns="0" rIns="0" bIns="0" fromWordArt="1" anchor="ctr" anchorCtr="0">
            <a:prstTxWarp prst="textPlain">
              <a:avLst>
                <a:gd name="adj" fmla="val 50000"/>
              </a:avLst>
            </a:prstTxWarp>
            <a:scene3d>
              <a:camera prst="perspectiveBelow"/>
              <a:lightRig rig="threePt" dir="t"/>
            </a:scene3d>
            <a:sp3d extrusionH="6350" contourW="1270">
              <a:extrusionClr>
                <a:srgbClr val="FFFF00"/>
              </a:extrusionClr>
              <a:contourClr>
                <a:srgbClr val="E9DE09"/>
              </a:contourClr>
            </a:sp3d>
          </a:bodyPr>
          <a:lstStyle/>
          <a:p>
            <a:r>
              <a:rPr lang="zh-TW" altLang="en-US" sz="3600" b="1" kern="10" spc="200" dirty="0">
                <a:ln w="2540">
                  <a:solidFill>
                    <a:schemeClr val="tx1">
                      <a:alpha val="33000"/>
                    </a:schemeClr>
                  </a:solidFill>
                  <a:round/>
                  <a:headEnd/>
                  <a:tailEnd/>
                </a:ln>
                <a:gradFill flip="none" rotWithShape="1">
                  <a:gsLst>
                    <a:gs pos="0">
                      <a:srgbClr val="03D4A8"/>
                    </a:gs>
                    <a:gs pos="25000">
                      <a:srgbClr val="21D6E0"/>
                    </a:gs>
                    <a:gs pos="75000">
                      <a:srgbClr val="0087E6"/>
                    </a:gs>
                    <a:gs pos="100000">
                      <a:srgbClr val="005CBF"/>
                    </a:gs>
                  </a:gsLst>
                  <a:lin ang="5400000" scaled="1"/>
                  <a:tileRect/>
                </a:gradFill>
                <a:effectLst>
                  <a:outerShdw blurRad="75057" dist="38100" dir="5400000" sy="-20000" rotWithShape="0">
                    <a:schemeClr val="tx1">
                      <a:alpha val="25000"/>
                    </a:schemeClr>
                  </a:outerShdw>
                </a:effectLst>
                <a:latin typeface="標楷體" pitchFamily="65" charset="-120"/>
                <a:ea typeface="標楷體" pitchFamily="65" charset="-120"/>
              </a:rPr>
              <a:t>天山雪蓮已被國家列為二級瀕危植物</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afterEffect">
                                  <p:stCondLst>
                                    <p:cond delay="0"/>
                                  </p:stCondLst>
                                  <p:childTnLst>
                                    <p:set>
                                      <p:cBhvr>
                                        <p:cTn id="6" dur="1" fill="hold">
                                          <p:stCondLst>
                                            <p:cond delay="0"/>
                                          </p:stCondLst>
                                        </p:cTn>
                                        <p:tgtEl>
                                          <p:spTgt spid="101380"/>
                                        </p:tgtEl>
                                        <p:attrNameLst>
                                          <p:attrName>style.visibility</p:attrName>
                                        </p:attrNameLst>
                                      </p:cBhvr>
                                      <p:to>
                                        <p:strVal val="visible"/>
                                      </p:to>
                                    </p:set>
                                    <p:anim calcmode="lin" valueType="num">
                                      <p:cBhvr>
                                        <p:cTn id="7" dur="1000" fill="hold"/>
                                        <p:tgtEl>
                                          <p:spTgt spid="101380"/>
                                        </p:tgtEl>
                                        <p:attrNameLst>
                                          <p:attrName>ppt_w</p:attrName>
                                        </p:attrNameLst>
                                      </p:cBhvr>
                                      <p:tavLst>
                                        <p:tav tm="0">
                                          <p:val>
                                            <p:fltVal val="0"/>
                                          </p:val>
                                        </p:tav>
                                        <p:tav tm="100000">
                                          <p:val>
                                            <p:strVal val="#ppt_w"/>
                                          </p:val>
                                        </p:tav>
                                      </p:tavLst>
                                    </p:anim>
                                    <p:anim calcmode="lin" valueType="num">
                                      <p:cBhvr>
                                        <p:cTn id="8" dur="1000" fill="hold"/>
                                        <p:tgtEl>
                                          <p:spTgt spid="101380"/>
                                        </p:tgtEl>
                                        <p:attrNameLst>
                                          <p:attrName>ppt_h</p:attrName>
                                        </p:attrNameLst>
                                      </p:cBhvr>
                                      <p:tavLst>
                                        <p:tav tm="0">
                                          <p:val>
                                            <p:fltVal val="0"/>
                                          </p:val>
                                        </p:tav>
                                        <p:tav tm="100000">
                                          <p:val>
                                            <p:strVal val="#ppt_h"/>
                                          </p:val>
                                        </p:tav>
                                      </p:tavLst>
                                    </p:anim>
                                    <p:anim calcmode="lin" valueType="num">
                                      <p:cBhvr>
                                        <p:cTn id="9" dur="1000" fill="hold"/>
                                        <p:tgtEl>
                                          <p:spTgt spid="101380"/>
                                        </p:tgtEl>
                                        <p:attrNameLst>
                                          <p:attrName>ppt_x</p:attrName>
                                        </p:attrNameLst>
                                      </p:cBhvr>
                                      <p:tavLst>
                                        <p:tav tm="0">
                                          <p:val>
                                            <p:fltVal val="0.5"/>
                                          </p:val>
                                        </p:tav>
                                        <p:tav tm="100000">
                                          <p:val>
                                            <p:strVal val="#ppt_x"/>
                                          </p:val>
                                        </p:tav>
                                      </p:tavLst>
                                    </p:anim>
                                    <p:anim calcmode="lin" valueType="num">
                                      <p:cBhvr>
                                        <p:cTn id="10" dur="1000" fill="hold"/>
                                        <p:tgtEl>
                                          <p:spTgt spid="101380"/>
                                        </p:tgtEl>
                                        <p:attrNameLst>
                                          <p:attrName>ppt_y</p:attrName>
                                        </p:attrNameLst>
                                      </p:cBhvr>
                                      <p:tavLst>
                                        <p:tav tm="0">
                                          <p:val>
                                            <p:fltVal val="0.5"/>
                                          </p:val>
                                        </p:tav>
                                        <p:tav tm="100000">
                                          <p:val>
                                            <p:strVal val="#ppt_y"/>
                                          </p:val>
                                        </p:tav>
                                      </p:tavLst>
                                    </p:anim>
                                  </p:childTnLst>
                                </p:cTn>
                              </p:par>
                              <p:par>
                                <p:cTn id="11" presetID="42" presetClass="entr" presetSubtype="0" fill="hold" grpId="0" nodeType="withEffect">
                                  <p:stCondLst>
                                    <p:cond delay="0"/>
                                  </p:stCondLst>
                                  <p:childTnLst>
                                    <p:set>
                                      <p:cBhvr>
                                        <p:cTn id="12" dur="1" fill="hold">
                                          <p:stCondLst>
                                            <p:cond delay="0"/>
                                          </p:stCondLst>
                                        </p:cTn>
                                        <p:tgtEl>
                                          <p:spTgt spid="101379">
                                            <p:txEl>
                                              <p:pRg st="0" end="0"/>
                                            </p:txEl>
                                          </p:spTgt>
                                        </p:tgtEl>
                                        <p:attrNameLst>
                                          <p:attrName>style.visibility</p:attrName>
                                        </p:attrNameLst>
                                      </p:cBhvr>
                                      <p:to>
                                        <p:strVal val="visible"/>
                                      </p:to>
                                    </p:set>
                                    <p:animEffect transition="in" filter="fade">
                                      <p:cBhvr>
                                        <p:cTn id="13" dur="1000"/>
                                        <p:tgtEl>
                                          <p:spTgt spid="101379">
                                            <p:txEl>
                                              <p:pRg st="0" end="0"/>
                                            </p:txEl>
                                          </p:spTgt>
                                        </p:tgtEl>
                                      </p:cBhvr>
                                    </p:animEffect>
                                    <p:anim calcmode="lin" valueType="num">
                                      <p:cBhvr>
                                        <p:cTn id="14" dur="1000" fill="hold"/>
                                        <p:tgtEl>
                                          <p:spTgt spid="10137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1379">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01378">
                                            <p:bg/>
                                          </p:spTgt>
                                        </p:tgtEl>
                                        <p:attrNameLst>
                                          <p:attrName>style.visibility</p:attrName>
                                        </p:attrNameLst>
                                      </p:cBhvr>
                                      <p:to>
                                        <p:strVal val="visible"/>
                                      </p:to>
                                    </p:set>
                                    <p:animEffect transition="in" filter="fade">
                                      <p:cBhvr>
                                        <p:cTn id="19" dur="1000"/>
                                        <p:tgtEl>
                                          <p:spTgt spid="101378">
                                            <p:bg/>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1378">
                                            <p:txEl>
                                              <p:pRg st="0" end="0"/>
                                            </p:txEl>
                                          </p:spTgt>
                                        </p:tgtEl>
                                        <p:attrNameLst>
                                          <p:attrName>style.visibility</p:attrName>
                                        </p:attrNameLst>
                                      </p:cBhvr>
                                      <p:to>
                                        <p:strVal val="visible"/>
                                      </p:to>
                                    </p:set>
                                    <p:animEffect transition="in" filter="fade">
                                      <p:cBhvr>
                                        <p:cTn id="23" dur="1000"/>
                                        <p:tgtEl>
                                          <p:spTgt spid="101378">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01378">
                                            <p:txEl>
                                              <p:pRg st="1" end="1"/>
                                            </p:txEl>
                                          </p:spTgt>
                                        </p:tgtEl>
                                        <p:attrNameLst>
                                          <p:attrName>style.visibility</p:attrName>
                                        </p:attrNameLst>
                                      </p:cBhvr>
                                      <p:to>
                                        <p:strVal val="visible"/>
                                      </p:to>
                                    </p:set>
                                    <p:animEffect transition="in" filter="fade">
                                      <p:cBhvr>
                                        <p:cTn id="27" dur="1000"/>
                                        <p:tgtEl>
                                          <p:spTgt spid="1013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build="p" animBg="1"/>
      <p:bldP spid="101379" grpId="0" build="p"/>
      <p:bldP spid="10138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3" name="Rectangle 1033"/>
          <p:cNvSpPr>
            <a:spLocks noGrp="1" noChangeArrowheads="1"/>
          </p:cNvSpPr>
          <p:nvPr>
            <p:ph type="title" idx="4294967295"/>
          </p:nvPr>
        </p:nvSpPr>
        <p:spPr>
          <a:xfrm>
            <a:off x="0" y="0"/>
            <a:ext cx="9144000" cy="6072206"/>
          </a:xfrm>
          <a:gradFill flip="none" rotWithShape="1">
            <a:gsLst>
              <a:gs pos="0">
                <a:srgbClr val="FFEFD1">
                  <a:alpha val="0"/>
                </a:srgbClr>
              </a:gs>
              <a:gs pos="0">
                <a:srgbClr val="F0EBD5">
                  <a:alpha val="52000"/>
                </a:srgbClr>
              </a:gs>
              <a:gs pos="100000">
                <a:srgbClr val="D1C39F">
                  <a:alpha val="5000"/>
                </a:srgbClr>
              </a:gs>
            </a:gsLst>
            <a:path path="circle">
              <a:fillToRect l="50000" t="50000" r="50000" b="50000"/>
            </a:path>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tIns="144000" rIns="0" bIns="0" anchor="t" anchorCtr="0">
            <a:noAutofit/>
            <a:scene3d>
              <a:camera prst="orthographicFront"/>
              <a:lightRig rig="threePt" dir="t"/>
            </a:scene3d>
            <a:sp3d extrusionH="57150">
              <a:bevelT w="50800" h="38100" prst="riblet"/>
              <a:extrusionClr>
                <a:schemeClr val="tx1"/>
              </a:extrusionClr>
            </a:sp3d>
          </a:bodyPr>
          <a:lstStyle/>
          <a:p>
            <a:r>
              <a:rPr lang="zh-TW" altLang="en-US" sz="6600" b="1" dirty="0">
                <a:ln w="3175">
                  <a:solidFill>
                    <a:schemeClr val="tx1">
                      <a:alpha val="58000"/>
                    </a:schemeClr>
                  </a:solidFill>
                </a:ln>
                <a:solidFill>
                  <a:srgbClr val="A50021"/>
                </a:solidFill>
                <a:ea typeface="文鼎粗行楷" pitchFamily="49" charset="-120"/>
              </a:rPr>
              <a:t>復育中的雪蓮花</a:t>
            </a:r>
          </a:p>
        </p:txBody>
      </p:sp>
      <p:sp>
        <p:nvSpPr>
          <p:cNvPr id="88071" name="Oval 1031"/>
          <p:cNvSpPr>
            <a:spLocks noChangeArrowheads="1"/>
          </p:cNvSpPr>
          <p:nvPr/>
        </p:nvSpPr>
        <p:spPr bwMode="auto">
          <a:xfrm>
            <a:off x="857224" y="1142984"/>
            <a:ext cx="7600976" cy="2754245"/>
          </a:xfrm>
          <a:prstGeom prst="ellipse">
            <a:avLst/>
          </a:prstGeom>
          <a:gradFill flip="none" rotWithShape="1">
            <a:gsLst>
              <a:gs pos="15000">
                <a:srgbClr val="FF66FF">
                  <a:alpha val="66000"/>
                </a:srgbClr>
              </a:gs>
              <a:gs pos="100000">
                <a:schemeClr val="tx1">
                  <a:alpha val="33000"/>
                </a:schemeClr>
              </a:gs>
              <a:gs pos="100000">
                <a:srgbClr val="FF66FF"/>
              </a:gs>
            </a:gsLst>
            <a:path path="circle">
              <a:fillToRect l="50000" t="50000" r="50000" b="50000"/>
            </a:path>
            <a:tileRect/>
          </a:gradFill>
          <a:ln w="9525" algn="ctr">
            <a:noFill/>
            <a:round/>
            <a:headEnd/>
            <a:tailEnd/>
          </a:ln>
          <a:effectLst>
            <a:softEdge rad="127000"/>
          </a:effectLst>
        </p:spPr>
        <p:txBody>
          <a:bodyPr wrap="square" lIns="0" tIns="108000" rIns="0" bIns="0" anchor="ctr" anchorCtr="0">
            <a:noAutofit/>
          </a:bodyPr>
          <a:lstStyle/>
          <a:p>
            <a:pPr algn="ctr" hangingPunct="0">
              <a:lnSpc>
                <a:spcPts val="4000"/>
              </a:lnSpc>
              <a:spcBef>
                <a:spcPct val="0"/>
              </a:spcBef>
            </a:pPr>
            <a:r>
              <a:rPr lang="zh-TW" altLang="en-US" sz="2800" b="1" spc="70" dirty="0" smtClean="0">
                <a:effectLst>
                  <a:outerShdw blurRad="63500" sx="102000" sy="102000" algn="ctr" rotWithShape="0">
                    <a:prstClr val="black">
                      <a:alpha val="40000"/>
                    </a:prstClr>
                  </a:outerShdw>
                </a:effectLst>
                <a:latin typeface="標楷體" pitchFamily="65" charset="-120"/>
                <a:ea typeface="標楷體" pitchFamily="65" charset="-120"/>
              </a:rPr>
              <a:t>天山雪蓮與新疆哈薩克林務局合作，</a:t>
            </a:r>
            <a:r>
              <a:rPr lang="zh-TW" altLang="en-US" sz="2800" b="1" spc="70" dirty="0" smtClean="0">
                <a:effectLst>
                  <a:outerShdw blurRad="63500" sx="102000" sy="102000" algn="ctr" rotWithShape="0">
                    <a:prstClr val="black">
                      <a:alpha val="40000"/>
                    </a:prstClr>
                  </a:outerShdw>
                </a:effectLst>
                <a:latin typeface="標楷體" pitchFamily="65" charset="-120"/>
                <a:ea typeface="標楷體" pitchFamily="65" charset="-120"/>
              </a:rPr>
              <a:t>於</a:t>
            </a:r>
            <a:r>
              <a:rPr lang="en-US" altLang="zh-TW" sz="2800" b="1" spc="70" dirty="0" smtClean="0">
                <a:effectLst>
                  <a:outerShdw blurRad="63500" sx="102000" sy="102000" algn="ctr" rotWithShape="0">
                    <a:prstClr val="black">
                      <a:alpha val="40000"/>
                    </a:prstClr>
                  </a:outerShdw>
                </a:effectLst>
                <a:latin typeface="標楷體" pitchFamily="65" charset="-120"/>
                <a:ea typeface="標楷體" pitchFamily="65" charset="-120"/>
              </a:rPr>
              <a:t>1999</a:t>
            </a:r>
            <a:r>
              <a:rPr lang="zh-TW" altLang="en-US" sz="2800" b="1" spc="70" dirty="0" smtClean="0">
                <a:effectLst>
                  <a:outerShdw blurRad="63500" sx="102000" sy="102000" algn="ctr" rotWithShape="0">
                    <a:prstClr val="black">
                      <a:alpha val="40000"/>
                    </a:prstClr>
                  </a:outerShdw>
                </a:effectLst>
                <a:latin typeface="標楷體" pitchFamily="65" charset="-120"/>
                <a:ea typeface="標楷體" pitchFamily="65" charset="-120"/>
              </a:rPr>
              <a:t>年已</a:t>
            </a:r>
            <a:r>
              <a:rPr lang="zh-TW" altLang="en-US" sz="2800" b="1" spc="70" dirty="0" smtClean="0">
                <a:effectLst>
                  <a:outerShdw blurRad="63500" sx="102000" sy="102000" algn="ctr" rotWithShape="0">
                    <a:prstClr val="black">
                      <a:alpha val="40000"/>
                    </a:prstClr>
                  </a:outerShdw>
                </a:effectLst>
                <a:latin typeface="標楷體" pitchFamily="65" charset="-120"/>
                <a:ea typeface="標楷體" pitchFamily="65" charset="-120"/>
              </a:rPr>
              <a:t>在天山附近展開復育工作，每年種植一塊復育區，將可保證原料無缺。</a:t>
            </a:r>
            <a:endParaRPr lang="zh-TW" altLang="en-US" sz="2800" b="1" spc="70" dirty="0">
              <a:effectLst>
                <a:outerShdw blurRad="63500" sx="102000" sy="102000" algn="ctr" rotWithShape="0">
                  <a:prstClr val="black">
                    <a:alpha val="40000"/>
                  </a:prstClr>
                </a:outerShdw>
              </a:effectLst>
              <a:latin typeface="標楷體" pitchFamily="65" charset="-120"/>
              <a:ea typeface="標楷體" pitchFamily="65" charset="-120"/>
            </a:endParaRPr>
          </a:p>
        </p:txBody>
      </p:sp>
      <p:pic>
        <p:nvPicPr>
          <p:cNvPr id="88074" name="Picture 1034" descr="C:\Documents and Settings\user\My Documents\My Pictures\雪蓮花-2\雪蓮花-2 035.jpg"/>
          <p:cNvPicPr>
            <a:picLocks noChangeAspect="1" noChangeArrowheads="1"/>
          </p:cNvPicPr>
          <p:nvPr/>
        </p:nvPicPr>
        <p:blipFill>
          <a:blip r:embed="rId2" cstate="print"/>
          <a:srcRect t="4199" r="10846" b="6299"/>
          <a:stretch>
            <a:fillRect/>
          </a:stretch>
        </p:blipFill>
        <p:spPr bwMode="auto">
          <a:xfrm>
            <a:off x="285720" y="3143248"/>
            <a:ext cx="2071382" cy="306891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8075" name="Picture 1035" descr="C:\Documents and Settings\user\My Documents\My Pictures\雪蓮花-2\雪蓮花-2 052.jpg"/>
          <p:cNvPicPr>
            <a:picLocks noChangeAspect="1" noChangeArrowheads="1"/>
          </p:cNvPicPr>
          <p:nvPr/>
        </p:nvPicPr>
        <p:blipFill>
          <a:blip r:embed="rId3" cstate="print"/>
          <a:srcRect l="2304" r="1152"/>
          <a:stretch>
            <a:fillRect/>
          </a:stretch>
        </p:blipFill>
        <p:spPr bwMode="auto">
          <a:xfrm>
            <a:off x="2222356" y="3857628"/>
            <a:ext cx="3321730" cy="2330452"/>
          </a:xfrm>
          <a:prstGeom prst="roundRect">
            <a:avLst>
              <a:gd name="adj" fmla="val 8594"/>
            </a:avLst>
          </a:prstGeom>
          <a:solidFill>
            <a:srgbClr val="FFFFFF">
              <a:shade val="85000"/>
            </a:srgbClr>
          </a:solidFill>
          <a:ln>
            <a:noFill/>
          </a:ln>
          <a:effectLst>
            <a:reflection blurRad="6350" stA="52000" endA="300" endPos="35000" dir="5400000" sy="-100000" algn="bl" rotWithShape="0"/>
          </a:effectLst>
          <a:scene3d>
            <a:camera prst="perspectiveAbove" fov="600000"/>
            <a:lightRig rig="threePt" dir="t"/>
          </a:scene3d>
        </p:spPr>
      </p:pic>
      <p:pic>
        <p:nvPicPr>
          <p:cNvPr id="88076" name="Picture 1036" descr="C:\Documents and Settings\user\My Documents\My Pictures\雪蓮花-2\雪蓮花-2 055.jpg"/>
          <p:cNvPicPr>
            <a:picLocks noChangeAspect="1" noChangeArrowheads="1"/>
          </p:cNvPicPr>
          <p:nvPr/>
        </p:nvPicPr>
        <p:blipFill>
          <a:blip r:embed="rId4" cstate="print"/>
          <a:srcRect/>
          <a:stretch>
            <a:fillRect/>
          </a:stretch>
        </p:blipFill>
        <p:spPr bwMode="auto">
          <a:xfrm>
            <a:off x="5429256" y="4000504"/>
            <a:ext cx="3478362" cy="2357454"/>
          </a:xfrm>
          <a:prstGeom prst="rect">
            <a:avLst/>
          </a:prstGeom>
          <a:ln>
            <a:noFill/>
          </a:ln>
          <a:effectLst>
            <a:reflection blurRad="12700" stA="30000" endPos="30000" dist="5000" dir="5400000" sy="-100000" algn="bl" rotWithShape="0"/>
          </a:effectLst>
          <a:scene3d>
            <a:camera prst="perspectiveContrastingLeftFacing" fov="4200000">
              <a:rot lat="623785" lon="1200000" rev="21386789"/>
            </a:camera>
            <a:lightRig rig="threePt" dir="t">
              <a:rot lat="0" lon="0" rev="2700000"/>
            </a:lightRig>
          </a:scene3d>
          <a:sp3d>
            <a:bevelT w="63500" h="50800"/>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childTnLst>
                                    <p:set>
                                      <p:cBhvr>
                                        <p:cTn id="6" dur="1" fill="hold">
                                          <p:stCondLst>
                                            <p:cond delay="0"/>
                                          </p:stCondLst>
                                        </p:cTn>
                                        <p:tgtEl>
                                          <p:spTgt spid="88073"/>
                                        </p:tgtEl>
                                        <p:attrNameLst>
                                          <p:attrName>style.visibility</p:attrName>
                                        </p:attrNameLst>
                                      </p:cBhvr>
                                      <p:to>
                                        <p:strVal val="visible"/>
                                      </p:to>
                                    </p:set>
                                    <p:anim calcmode="discrete" valueType="clr">
                                      <p:cBhvr override="childStyle">
                                        <p:cTn id="7" dur="500"/>
                                        <p:tgtEl>
                                          <p:spTgt spid="88073"/>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88073"/>
                                        </p:tgtEl>
                                        <p:attrNameLst>
                                          <p:attrName>fillcolor</p:attrName>
                                        </p:attrNameLst>
                                      </p:cBhvr>
                                      <p:tavLst>
                                        <p:tav tm="0">
                                          <p:val>
                                            <p:clrVal>
                                              <a:schemeClr val="accent2"/>
                                            </p:clrVal>
                                          </p:val>
                                        </p:tav>
                                        <p:tav tm="50000">
                                          <p:val>
                                            <p:clrVal>
                                              <a:schemeClr val="hlink"/>
                                            </p:clrVal>
                                          </p:val>
                                        </p:tav>
                                      </p:tavLst>
                                    </p:anim>
                                    <p:set>
                                      <p:cBhvr>
                                        <p:cTn id="9" dur="500"/>
                                        <p:tgtEl>
                                          <p:spTgt spid="88073"/>
                                        </p:tgtEl>
                                        <p:attrNameLst>
                                          <p:attrName>fill.type</p:attrName>
                                        </p:attrNameLst>
                                      </p:cBhvr>
                                      <p:to>
                                        <p:strVal val="solid"/>
                                      </p:to>
                                    </p:set>
                                  </p:childTnLst>
                                </p:cTn>
                              </p:par>
                            </p:childTnLst>
                          </p:cTn>
                        </p:par>
                        <p:par>
                          <p:cTn id="10" fill="hold">
                            <p:stCondLst>
                              <p:cond delay="500"/>
                            </p:stCondLst>
                            <p:childTnLst>
                              <p:par>
                                <p:cTn id="11" presetID="3" presetClass="entr" presetSubtype="10" fill="hold" grpId="0" nodeType="afterEffect">
                                  <p:stCondLst>
                                    <p:cond delay="0"/>
                                  </p:stCondLst>
                                  <p:childTnLst>
                                    <p:set>
                                      <p:cBhvr>
                                        <p:cTn id="12" dur="1" fill="hold">
                                          <p:stCondLst>
                                            <p:cond delay="0"/>
                                          </p:stCondLst>
                                        </p:cTn>
                                        <p:tgtEl>
                                          <p:spTgt spid="88071"/>
                                        </p:tgtEl>
                                        <p:attrNameLst>
                                          <p:attrName>style.visibility</p:attrName>
                                        </p:attrNameLst>
                                      </p:cBhvr>
                                      <p:to>
                                        <p:strVal val="visible"/>
                                      </p:to>
                                    </p:set>
                                    <p:animEffect transition="in" filter="blinds(horizontal)">
                                      <p:cBhvr>
                                        <p:cTn id="13" dur="2000"/>
                                        <p:tgtEl>
                                          <p:spTgt spid="88071"/>
                                        </p:tgtEl>
                                      </p:cBhvr>
                                    </p:animEffect>
                                  </p:childTnLst>
                                </p:cTn>
                              </p:par>
                            </p:childTnLst>
                          </p:cTn>
                        </p:par>
                        <p:par>
                          <p:cTn id="14" fill="hold">
                            <p:stCondLst>
                              <p:cond delay="2500"/>
                            </p:stCondLst>
                            <p:childTnLst>
                              <p:par>
                                <p:cTn id="15" presetID="17" presetClass="entr" presetSubtype="10" fill="hold" nodeType="afterEffect">
                                  <p:stCondLst>
                                    <p:cond delay="0"/>
                                  </p:stCondLst>
                                  <p:childTnLst>
                                    <p:set>
                                      <p:cBhvr>
                                        <p:cTn id="16" dur="1" fill="hold">
                                          <p:stCondLst>
                                            <p:cond delay="0"/>
                                          </p:stCondLst>
                                        </p:cTn>
                                        <p:tgtEl>
                                          <p:spTgt spid="88074"/>
                                        </p:tgtEl>
                                        <p:attrNameLst>
                                          <p:attrName>style.visibility</p:attrName>
                                        </p:attrNameLst>
                                      </p:cBhvr>
                                      <p:to>
                                        <p:strVal val="visible"/>
                                      </p:to>
                                    </p:set>
                                    <p:anim calcmode="lin" valueType="num">
                                      <p:cBhvr>
                                        <p:cTn id="17" dur="3000" fill="hold"/>
                                        <p:tgtEl>
                                          <p:spTgt spid="88074"/>
                                        </p:tgtEl>
                                        <p:attrNameLst>
                                          <p:attrName>ppt_w</p:attrName>
                                        </p:attrNameLst>
                                      </p:cBhvr>
                                      <p:tavLst>
                                        <p:tav tm="0">
                                          <p:val>
                                            <p:fltVal val="0"/>
                                          </p:val>
                                        </p:tav>
                                        <p:tav tm="100000">
                                          <p:val>
                                            <p:strVal val="#ppt_w"/>
                                          </p:val>
                                        </p:tav>
                                      </p:tavLst>
                                    </p:anim>
                                    <p:anim calcmode="lin" valueType="num">
                                      <p:cBhvr>
                                        <p:cTn id="18" dur="3000" fill="hold"/>
                                        <p:tgtEl>
                                          <p:spTgt spid="88074"/>
                                        </p:tgtEl>
                                        <p:attrNameLst>
                                          <p:attrName>ppt_h</p:attrName>
                                        </p:attrNameLst>
                                      </p:cBhvr>
                                      <p:tavLst>
                                        <p:tav tm="0">
                                          <p:val>
                                            <p:strVal val="#ppt_h"/>
                                          </p:val>
                                        </p:tav>
                                        <p:tav tm="100000">
                                          <p:val>
                                            <p:strVal val="#ppt_h"/>
                                          </p:val>
                                        </p:tav>
                                      </p:tavLst>
                                    </p:anim>
                                  </p:childTnLst>
                                </p:cTn>
                              </p:par>
                              <p:par>
                                <p:cTn id="19" presetID="19" presetClass="entr" presetSubtype="10" fill="hold" nodeType="withEffect">
                                  <p:stCondLst>
                                    <p:cond delay="0"/>
                                  </p:stCondLst>
                                  <p:childTnLst>
                                    <p:set>
                                      <p:cBhvr>
                                        <p:cTn id="20" dur="1" fill="hold">
                                          <p:stCondLst>
                                            <p:cond delay="0"/>
                                          </p:stCondLst>
                                        </p:cTn>
                                        <p:tgtEl>
                                          <p:spTgt spid="88075"/>
                                        </p:tgtEl>
                                        <p:attrNameLst>
                                          <p:attrName>style.visibility</p:attrName>
                                        </p:attrNameLst>
                                      </p:cBhvr>
                                      <p:to>
                                        <p:strVal val="visible"/>
                                      </p:to>
                                    </p:set>
                                    <p:anim calcmode="lin" valueType="num">
                                      <p:cBhvr>
                                        <p:cTn id="21" dur="3000" fill="hold"/>
                                        <p:tgtEl>
                                          <p:spTgt spid="88075"/>
                                        </p:tgtEl>
                                        <p:attrNameLst>
                                          <p:attrName>ppt_w</p:attrName>
                                        </p:attrNameLst>
                                      </p:cBhvr>
                                      <p:tavLst>
                                        <p:tav tm="0" fmla="#ppt_w*sin(2.5*pi*$)">
                                          <p:val>
                                            <p:fltVal val="0"/>
                                          </p:val>
                                        </p:tav>
                                        <p:tav tm="100000">
                                          <p:val>
                                            <p:fltVal val="1"/>
                                          </p:val>
                                        </p:tav>
                                      </p:tavLst>
                                    </p:anim>
                                    <p:anim calcmode="lin" valueType="num">
                                      <p:cBhvr>
                                        <p:cTn id="22" dur="3000" fill="hold"/>
                                        <p:tgtEl>
                                          <p:spTgt spid="88075"/>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88076"/>
                                        </p:tgtEl>
                                        <p:attrNameLst>
                                          <p:attrName>style.visibility</p:attrName>
                                        </p:attrNameLst>
                                      </p:cBhvr>
                                      <p:to>
                                        <p:strVal val="visible"/>
                                      </p:to>
                                    </p:set>
                                    <p:anim calcmode="lin" valueType="num">
                                      <p:cBhvr>
                                        <p:cTn id="25" dur="3000" fill="hold"/>
                                        <p:tgtEl>
                                          <p:spTgt spid="88076"/>
                                        </p:tgtEl>
                                        <p:attrNameLst>
                                          <p:attrName>ppt_w</p:attrName>
                                        </p:attrNameLst>
                                      </p:cBhvr>
                                      <p:tavLst>
                                        <p:tav tm="0">
                                          <p:val>
                                            <p:fltVal val="0"/>
                                          </p:val>
                                        </p:tav>
                                        <p:tav tm="100000">
                                          <p:val>
                                            <p:strVal val="#ppt_w"/>
                                          </p:val>
                                        </p:tav>
                                      </p:tavLst>
                                    </p:anim>
                                    <p:anim calcmode="lin" valueType="num">
                                      <p:cBhvr>
                                        <p:cTn id="26" dur="3000" fill="hold"/>
                                        <p:tgtEl>
                                          <p:spTgt spid="88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animBg="1"/>
      <p:bldP spid="880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152400" y="2984507"/>
            <a:ext cx="4572000" cy="1373187"/>
          </a:xfrm>
          <a:prstGeom prst="rect">
            <a:avLst/>
          </a:prstGeom>
          <a:noFill/>
          <a:ln w="9525">
            <a:noFill/>
            <a:miter lim="800000"/>
            <a:headEnd/>
            <a:tailEnd/>
          </a:ln>
          <a:effectLst/>
        </p:spPr>
        <p:txBody>
          <a:bodyPr anchor="ctr">
            <a:spAutoFit/>
          </a:bodyPr>
          <a:lstStyle/>
          <a:p>
            <a:pPr algn="l">
              <a:spcBef>
                <a:spcPct val="0"/>
              </a:spcBef>
            </a:pPr>
            <a:r>
              <a:rPr lang="zh-TW" altLang="en-US" sz="2800" b="1" dirty="0">
                <a:ln w="3175">
                  <a:solidFill>
                    <a:srgbClr val="9933FF">
                      <a:alpha val="67000"/>
                    </a:srgbClr>
                  </a:solidFill>
                </a:ln>
                <a:latin typeface="標楷體" pitchFamily="65" charset="-120"/>
                <a:ea typeface="標楷體" pitchFamily="65" charset="-120"/>
              </a:rPr>
              <a:t>生長於海拔</a:t>
            </a:r>
            <a:r>
              <a:rPr lang="en-US" altLang="zh-TW" sz="2800" b="1" dirty="0">
                <a:solidFill>
                  <a:srgbClr val="FF6600"/>
                </a:solidFill>
                <a:latin typeface="標楷體" pitchFamily="65" charset="-120"/>
                <a:ea typeface="標楷體" pitchFamily="65" charset="-120"/>
              </a:rPr>
              <a:t>3000-4000</a:t>
            </a:r>
            <a:r>
              <a:rPr lang="zh-TW" altLang="en-US" sz="2800" b="1" dirty="0">
                <a:ln w="3175">
                  <a:solidFill>
                    <a:srgbClr val="9933FF">
                      <a:alpha val="67000"/>
                    </a:srgbClr>
                  </a:solidFill>
                </a:ln>
                <a:latin typeface="標楷體" pitchFamily="65" charset="-120"/>
                <a:ea typeface="標楷體" pitchFamily="65" charset="-120"/>
              </a:rPr>
              <a:t>公尺高山雪線附近冰質坡地的天山雪蓮花 </a:t>
            </a:r>
          </a:p>
        </p:txBody>
      </p:sp>
      <p:sp>
        <p:nvSpPr>
          <p:cNvPr id="104452" name="Rectangle 4"/>
          <p:cNvSpPr>
            <a:spLocks noChangeArrowheads="1"/>
          </p:cNvSpPr>
          <p:nvPr/>
        </p:nvSpPr>
        <p:spPr bwMode="auto">
          <a:xfrm>
            <a:off x="457200" y="6172200"/>
            <a:ext cx="8443337" cy="523220"/>
          </a:xfrm>
          <a:prstGeom prst="rect">
            <a:avLst/>
          </a:prstGeom>
          <a:noFill/>
          <a:ln w="9525">
            <a:noFill/>
            <a:miter lim="800000"/>
            <a:headEnd/>
            <a:tailEnd/>
          </a:ln>
          <a:effectLst/>
        </p:spPr>
        <p:txBody>
          <a:bodyPr wrap="none" anchor="ctr">
            <a:spAutoFit/>
          </a:bodyPr>
          <a:lstStyle/>
          <a:p>
            <a:r>
              <a:rPr lang="zh-TW" altLang="en-US" sz="2800" b="1" dirty="0">
                <a:ln w="3175">
                  <a:solidFill>
                    <a:srgbClr val="9933FF">
                      <a:alpha val="67000"/>
                    </a:srgbClr>
                  </a:solidFill>
                </a:ln>
                <a:latin typeface="標楷體" pitchFamily="65" charset="-120"/>
                <a:ea typeface="標楷體" pitchFamily="65" charset="-120"/>
              </a:rPr>
              <a:t>從當地人於高山亂石堆中，採摘珍貴的天山雪蓮花。</a:t>
            </a:r>
          </a:p>
        </p:txBody>
      </p:sp>
      <p:pic>
        <p:nvPicPr>
          <p:cNvPr id="104454" name="Picture 6" descr="C:\Documents and Settings\user\My Documents\My Pictures\雪蓮花-2\雪蓮花-2 048.jpg"/>
          <p:cNvPicPr>
            <a:picLocks noChangeAspect="1" noChangeArrowheads="1"/>
          </p:cNvPicPr>
          <p:nvPr/>
        </p:nvPicPr>
        <p:blipFill>
          <a:blip r:embed="rId2" cstate="print"/>
          <a:stretch>
            <a:fillRect/>
          </a:stretch>
        </p:blipFill>
        <p:spPr bwMode="auto">
          <a:xfrm>
            <a:off x="5867400" y="285752"/>
            <a:ext cx="2668385" cy="3429000"/>
          </a:xfrm>
          <a:prstGeom prst="roundRect">
            <a:avLst>
              <a:gd name="adj" fmla="val 4167"/>
            </a:avLst>
          </a:prstGeom>
          <a:solidFill>
            <a:srgbClr val="FFFFFF"/>
          </a:solidFill>
          <a:ln w="76200" cap="sq">
            <a:solidFill>
              <a:srgbClr val="EAEAEA"/>
            </a:solidFill>
            <a:miter lim="800000"/>
          </a:ln>
          <a:effectLst>
            <a:reflection blurRad="6350" stA="50000" endA="300" endPos="90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4453" name="Picture 5" descr="C:\Documents and Settings\user\My Documents\My Pictures\雪蓮花-2\雪蓮花-2 043.jpg"/>
          <p:cNvPicPr>
            <a:picLocks noChangeAspect="1" noChangeArrowheads="1"/>
          </p:cNvPicPr>
          <p:nvPr/>
        </p:nvPicPr>
        <p:blipFill>
          <a:blip r:embed="rId3" cstate="print"/>
          <a:srcRect/>
          <a:stretch>
            <a:fillRect/>
          </a:stretch>
        </p:blipFill>
        <p:spPr bwMode="auto">
          <a:xfrm>
            <a:off x="747714" y="266697"/>
            <a:ext cx="4038600" cy="2733675"/>
          </a:xfrm>
          <a:prstGeom prst="rect">
            <a:avLst/>
          </a:prstGeom>
          <a:ln>
            <a:noFill/>
          </a:ln>
          <a:effectLst>
            <a:outerShdw blurRad="495300" dist="50800" dir="20580000" sx="110000" sy="110000" algn="br" rotWithShape="0">
              <a:schemeClr val="tx1">
                <a:alpha val="28000"/>
              </a:schemeClr>
            </a:outerShdw>
          </a:effectLst>
          <a:scene3d>
            <a:camera prst="perspectiveHeroicExtremeRightFacing" fov="3900000">
              <a:rot lat="0" lon="20400000" rev="0"/>
            </a:camera>
            <a:lightRig rig="threePt" dir="t"/>
          </a:scene3d>
          <a:sp3d>
            <a:bevelT w="114300" prst="artDeco"/>
          </a:sp3d>
        </p:spPr>
      </p:pic>
      <p:pic>
        <p:nvPicPr>
          <p:cNvPr id="104455" name="Picture 7" descr="C:\Documents and Settings\user\My Documents\My Pictures\雪蓮花-2\雪蓮花-2 056.jpg"/>
          <p:cNvPicPr>
            <a:picLocks noChangeAspect="1" noChangeArrowheads="1"/>
          </p:cNvPicPr>
          <p:nvPr/>
        </p:nvPicPr>
        <p:blipFill>
          <a:blip r:embed="rId4" cstate="print"/>
          <a:srcRect/>
          <a:stretch>
            <a:fillRect/>
          </a:stretch>
        </p:blipFill>
        <p:spPr bwMode="auto">
          <a:xfrm>
            <a:off x="2286000" y="3997345"/>
            <a:ext cx="3276600" cy="2217737"/>
          </a:xfrm>
          <a:prstGeom prst="rect">
            <a:avLst/>
          </a:prstGeom>
          <a:ln>
            <a:noFill/>
          </a:ln>
          <a:effectLst>
            <a:glow rad="63500">
              <a:schemeClr val="accent2">
                <a:satMod val="175000"/>
                <a:alpha val="40000"/>
              </a:schemeClr>
            </a:glow>
            <a:outerShdw blurRad="190500" dist="50800" dir="16200000" sx="105000" sy="105000" rotWithShape="0">
              <a:schemeClr val="tx1">
                <a:alpha val="40000"/>
              </a:schemeClr>
            </a:outerShdw>
          </a:effectLst>
          <a:scene3d>
            <a:camera prst="orthographicFront"/>
            <a:lightRig rig="threePt" dir="t"/>
          </a:scene3d>
          <a:sp3d>
            <a:bevelT w="165100" prst="coolSlant"/>
          </a:sp3d>
        </p:spPr>
      </p:pic>
      <p:sp>
        <p:nvSpPr>
          <p:cNvPr id="104451" name="Rectangle 3"/>
          <p:cNvSpPr>
            <a:spLocks noChangeArrowheads="1"/>
          </p:cNvSpPr>
          <p:nvPr/>
        </p:nvSpPr>
        <p:spPr bwMode="auto">
          <a:xfrm>
            <a:off x="5791200" y="3843353"/>
            <a:ext cx="3124200" cy="1800225"/>
          </a:xfrm>
          <a:prstGeom prst="rect">
            <a:avLst/>
          </a:prstGeom>
          <a:noFill/>
          <a:ln w="9525">
            <a:noFill/>
            <a:miter lim="800000"/>
            <a:headEnd/>
            <a:tailEnd/>
          </a:ln>
          <a:effectLst/>
        </p:spPr>
        <p:txBody>
          <a:bodyPr anchor="ctr">
            <a:spAutoFit/>
          </a:bodyPr>
          <a:lstStyle/>
          <a:p>
            <a:pPr algn="l">
              <a:spcBef>
                <a:spcPct val="0"/>
              </a:spcBef>
            </a:pPr>
            <a:r>
              <a:rPr lang="zh-TW" altLang="en-US" sz="2800" b="1" dirty="0">
                <a:ln w="3175">
                  <a:solidFill>
                    <a:srgbClr val="9933FF">
                      <a:alpha val="67000"/>
                    </a:srgbClr>
                  </a:solidFill>
                </a:ln>
                <a:latin typeface="標楷體" pitchFamily="65" charset="-120"/>
                <a:ea typeface="標楷體" pitchFamily="65" charset="-120"/>
              </a:rPr>
              <a:t>天山雪蓮生長在惡劣的岩石縫中，其地下根粗壯，堅韌不易折</a:t>
            </a:r>
            <a:r>
              <a:rPr lang="zh-TW" altLang="en-US" sz="2400" b="1" dirty="0">
                <a:ln w="3175">
                  <a:solidFill>
                    <a:srgbClr val="9933FF">
                      <a:alpha val="67000"/>
                    </a:srgbClr>
                  </a:solidFill>
                </a:ln>
                <a:latin typeface="標楷體" pitchFamily="65" charset="-120"/>
                <a:ea typeface="標楷體" pitchFamily="65" charset="-120"/>
              </a:rPr>
              <a:t>。</a:t>
            </a:r>
            <a:r>
              <a:rPr lang="zh-TW" altLang="en-US" sz="2800" b="1" dirty="0">
                <a:ln w="3175">
                  <a:solidFill>
                    <a:srgbClr val="9933FF">
                      <a:alpha val="67000"/>
                    </a:srgbClr>
                  </a:solidFill>
                </a:ln>
                <a:latin typeface="標楷體" pitchFamily="65" charset="-120"/>
                <a:ea typeface="標楷體" pitchFamily="65" charset="-12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2" fill="hold" nodeType="afterEffect">
                                  <p:stCondLst>
                                    <p:cond delay="0"/>
                                  </p:stCondLst>
                                  <p:childTnLst>
                                    <p:set>
                                      <p:cBhvr>
                                        <p:cTn id="6" dur="1" fill="hold">
                                          <p:stCondLst>
                                            <p:cond delay="0"/>
                                          </p:stCondLst>
                                        </p:cTn>
                                        <p:tgtEl>
                                          <p:spTgt spid="104453"/>
                                        </p:tgtEl>
                                        <p:attrNameLst>
                                          <p:attrName>style.visibility</p:attrName>
                                        </p:attrNameLst>
                                      </p:cBhvr>
                                      <p:to>
                                        <p:strVal val="visible"/>
                                      </p:to>
                                    </p:set>
                                    <p:anim calcmode="lin" valueType="num">
                                      <p:cBhvr additive="base">
                                        <p:cTn id="7" dur="5000" fill="hold"/>
                                        <p:tgtEl>
                                          <p:spTgt spid="104453"/>
                                        </p:tgtEl>
                                        <p:attrNameLst>
                                          <p:attrName>ppt_x</p:attrName>
                                        </p:attrNameLst>
                                      </p:cBhvr>
                                      <p:tavLst>
                                        <p:tav tm="0">
                                          <p:val>
                                            <p:strVal val="1+#ppt_w/2"/>
                                          </p:val>
                                        </p:tav>
                                        <p:tav tm="100000">
                                          <p:val>
                                            <p:strVal val="#ppt_x"/>
                                          </p:val>
                                        </p:tav>
                                      </p:tavLst>
                                    </p:anim>
                                    <p:anim calcmode="lin" valueType="num">
                                      <p:cBhvr additive="base">
                                        <p:cTn id="8" dur="5000" fill="hold"/>
                                        <p:tgtEl>
                                          <p:spTgt spid="104453"/>
                                        </p:tgtEl>
                                        <p:attrNameLst>
                                          <p:attrName>ppt_y</p:attrName>
                                        </p:attrNameLst>
                                      </p:cBhvr>
                                      <p:tavLst>
                                        <p:tav tm="0">
                                          <p:val>
                                            <p:strVal val="#ppt_y"/>
                                          </p:val>
                                        </p:tav>
                                        <p:tav tm="100000">
                                          <p:val>
                                            <p:strVal val="#ppt_y"/>
                                          </p:val>
                                        </p:tav>
                                      </p:tavLst>
                                    </p:anim>
                                  </p:childTnLst>
                                </p:cTn>
                              </p:par>
                              <p:par>
                                <p:cTn id="9" presetID="7" presetClass="entr" presetSubtype="8" fill="hold" nodeType="withEffect">
                                  <p:stCondLst>
                                    <p:cond delay="0"/>
                                  </p:stCondLst>
                                  <p:childTnLst>
                                    <p:set>
                                      <p:cBhvr>
                                        <p:cTn id="10" dur="1" fill="hold">
                                          <p:stCondLst>
                                            <p:cond delay="0"/>
                                          </p:stCondLst>
                                        </p:cTn>
                                        <p:tgtEl>
                                          <p:spTgt spid="104454"/>
                                        </p:tgtEl>
                                        <p:attrNameLst>
                                          <p:attrName>style.visibility</p:attrName>
                                        </p:attrNameLst>
                                      </p:cBhvr>
                                      <p:to>
                                        <p:strVal val="visible"/>
                                      </p:to>
                                    </p:set>
                                    <p:anim calcmode="lin" valueType="num">
                                      <p:cBhvr additive="base">
                                        <p:cTn id="11" dur="5000" fill="hold"/>
                                        <p:tgtEl>
                                          <p:spTgt spid="104454"/>
                                        </p:tgtEl>
                                        <p:attrNameLst>
                                          <p:attrName>ppt_x</p:attrName>
                                        </p:attrNameLst>
                                      </p:cBhvr>
                                      <p:tavLst>
                                        <p:tav tm="0">
                                          <p:val>
                                            <p:strVal val="0-#ppt_w/2"/>
                                          </p:val>
                                        </p:tav>
                                        <p:tav tm="100000">
                                          <p:val>
                                            <p:strVal val="#ppt_x"/>
                                          </p:val>
                                        </p:tav>
                                      </p:tavLst>
                                    </p:anim>
                                    <p:anim calcmode="lin" valueType="num">
                                      <p:cBhvr additive="base">
                                        <p:cTn id="12" dur="5000" fill="hold"/>
                                        <p:tgtEl>
                                          <p:spTgt spid="104454"/>
                                        </p:tgtEl>
                                        <p:attrNameLst>
                                          <p:attrName>ppt_y</p:attrName>
                                        </p:attrNameLst>
                                      </p:cBhvr>
                                      <p:tavLst>
                                        <p:tav tm="0">
                                          <p:val>
                                            <p:strVal val="#ppt_y"/>
                                          </p:val>
                                        </p:tav>
                                        <p:tav tm="100000">
                                          <p:val>
                                            <p:strVal val="#ppt_y"/>
                                          </p:val>
                                        </p:tav>
                                      </p:tavLst>
                                    </p:anim>
                                  </p:childTnLst>
                                </p:cTn>
                              </p:par>
                              <p:par>
                                <p:cTn id="13" presetID="7" presetClass="entr" presetSubtype="1" fill="hold" nodeType="withEffect">
                                  <p:stCondLst>
                                    <p:cond delay="0"/>
                                  </p:stCondLst>
                                  <p:childTnLst>
                                    <p:set>
                                      <p:cBhvr>
                                        <p:cTn id="14" dur="1" fill="hold">
                                          <p:stCondLst>
                                            <p:cond delay="0"/>
                                          </p:stCondLst>
                                        </p:cTn>
                                        <p:tgtEl>
                                          <p:spTgt spid="104455"/>
                                        </p:tgtEl>
                                        <p:attrNameLst>
                                          <p:attrName>style.visibility</p:attrName>
                                        </p:attrNameLst>
                                      </p:cBhvr>
                                      <p:to>
                                        <p:strVal val="visible"/>
                                      </p:to>
                                    </p:set>
                                    <p:anim calcmode="lin" valueType="num">
                                      <p:cBhvr additive="base">
                                        <p:cTn id="15" dur="5000" fill="hold"/>
                                        <p:tgtEl>
                                          <p:spTgt spid="104455"/>
                                        </p:tgtEl>
                                        <p:attrNameLst>
                                          <p:attrName>ppt_x</p:attrName>
                                        </p:attrNameLst>
                                      </p:cBhvr>
                                      <p:tavLst>
                                        <p:tav tm="0">
                                          <p:val>
                                            <p:strVal val="#ppt_x"/>
                                          </p:val>
                                        </p:tav>
                                        <p:tav tm="100000">
                                          <p:val>
                                            <p:strVal val="#ppt_x"/>
                                          </p:val>
                                        </p:tav>
                                      </p:tavLst>
                                    </p:anim>
                                    <p:anim calcmode="lin" valueType="num">
                                      <p:cBhvr additive="base">
                                        <p:cTn id="16" dur="5000" fill="hold"/>
                                        <p:tgtEl>
                                          <p:spTgt spid="104455"/>
                                        </p:tgtEl>
                                        <p:attrNameLst>
                                          <p:attrName>ppt_y</p:attrName>
                                        </p:attrNameLst>
                                      </p:cBhvr>
                                      <p:tavLst>
                                        <p:tav tm="0">
                                          <p:val>
                                            <p:strVal val="0-#ppt_h/2"/>
                                          </p:val>
                                        </p:tav>
                                        <p:tav tm="100000">
                                          <p:val>
                                            <p:strVal val="#ppt_y"/>
                                          </p:val>
                                        </p:tav>
                                      </p:tavLst>
                                    </p:anim>
                                  </p:childTnLst>
                                </p:cTn>
                              </p:par>
                            </p:childTnLst>
                          </p:cTn>
                        </p:par>
                        <p:par>
                          <p:cTn id="17" fill="hold">
                            <p:stCondLst>
                              <p:cond delay="5000"/>
                            </p:stCondLst>
                            <p:childTnLst>
                              <p:par>
                                <p:cTn id="18" presetID="17" presetClass="entr" presetSubtype="8" fill="hold" grpId="0" nodeType="afterEffect">
                                  <p:stCondLst>
                                    <p:cond delay="0"/>
                                  </p:stCondLst>
                                  <p:childTnLst>
                                    <p:set>
                                      <p:cBhvr>
                                        <p:cTn id="19" dur="1" fill="hold">
                                          <p:stCondLst>
                                            <p:cond delay="0"/>
                                          </p:stCondLst>
                                        </p:cTn>
                                        <p:tgtEl>
                                          <p:spTgt spid="104450"/>
                                        </p:tgtEl>
                                        <p:attrNameLst>
                                          <p:attrName>style.visibility</p:attrName>
                                        </p:attrNameLst>
                                      </p:cBhvr>
                                      <p:to>
                                        <p:strVal val="visible"/>
                                      </p:to>
                                    </p:set>
                                    <p:anim calcmode="lin" valueType="num">
                                      <p:cBhvr>
                                        <p:cTn id="20" dur="2000" fill="hold"/>
                                        <p:tgtEl>
                                          <p:spTgt spid="104450"/>
                                        </p:tgtEl>
                                        <p:attrNameLst>
                                          <p:attrName>ppt_x</p:attrName>
                                        </p:attrNameLst>
                                      </p:cBhvr>
                                      <p:tavLst>
                                        <p:tav tm="0">
                                          <p:val>
                                            <p:strVal val="#ppt_x-#ppt_w/2"/>
                                          </p:val>
                                        </p:tav>
                                        <p:tav tm="100000">
                                          <p:val>
                                            <p:strVal val="#ppt_x"/>
                                          </p:val>
                                        </p:tav>
                                      </p:tavLst>
                                    </p:anim>
                                    <p:anim calcmode="lin" valueType="num">
                                      <p:cBhvr>
                                        <p:cTn id="21" dur="2000" fill="hold"/>
                                        <p:tgtEl>
                                          <p:spTgt spid="104450"/>
                                        </p:tgtEl>
                                        <p:attrNameLst>
                                          <p:attrName>ppt_y</p:attrName>
                                        </p:attrNameLst>
                                      </p:cBhvr>
                                      <p:tavLst>
                                        <p:tav tm="0">
                                          <p:val>
                                            <p:strVal val="#ppt_y"/>
                                          </p:val>
                                        </p:tav>
                                        <p:tav tm="100000">
                                          <p:val>
                                            <p:strVal val="#ppt_y"/>
                                          </p:val>
                                        </p:tav>
                                      </p:tavLst>
                                    </p:anim>
                                    <p:anim calcmode="lin" valueType="num">
                                      <p:cBhvr>
                                        <p:cTn id="22" dur="2000" fill="hold"/>
                                        <p:tgtEl>
                                          <p:spTgt spid="104450"/>
                                        </p:tgtEl>
                                        <p:attrNameLst>
                                          <p:attrName>ppt_w</p:attrName>
                                        </p:attrNameLst>
                                      </p:cBhvr>
                                      <p:tavLst>
                                        <p:tav tm="0">
                                          <p:val>
                                            <p:fltVal val="0"/>
                                          </p:val>
                                        </p:tav>
                                        <p:tav tm="100000">
                                          <p:val>
                                            <p:strVal val="#ppt_w"/>
                                          </p:val>
                                        </p:tav>
                                      </p:tavLst>
                                    </p:anim>
                                    <p:anim calcmode="lin" valueType="num">
                                      <p:cBhvr>
                                        <p:cTn id="23" dur="2000" fill="hold"/>
                                        <p:tgtEl>
                                          <p:spTgt spid="104450"/>
                                        </p:tgtEl>
                                        <p:attrNameLst>
                                          <p:attrName>ppt_h</p:attrName>
                                        </p:attrNameLst>
                                      </p:cBhvr>
                                      <p:tavLst>
                                        <p:tav tm="0">
                                          <p:val>
                                            <p:strVal val="#ppt_h"/>
                                          </p:val>
                                        </p:tav>
                                        <p:tav tm="100000">
                                          <p:val>
                                            <p:strVal val="#ppt_h"/>
                                          </p:val>
                                        </p:tav>
                                      </p:tavLst>
                                    </p:anim>
                                  </p:childTnLst>
                                </p:cTn>
                              </p:par>
                              <p:par>
                                <p:cTn id="24" presetID="17" presetClass="entr" presetSubtype="2" fill="hold" grpId="0" nodeType="withEffect">
                                  <p:stCondLst>
                                    <p:cond delay="0"/>
                                  </p:stCondLst>
                                  <p:childTnLst>
                                    <p:set>
                                      <p:cBhvr>
                                        <p:cTn id="25" dur="1" fill="hold">
                                          <p:stCondLst>
                                            <p:cond delay="0"/>
                                          </p:stCondLst>
                                        </p:cTn>
                                        <p:tgtEl>
                                          <p:spTgt spid="104451"/>
                                        </p:tgtEl>
                                        <p:attrNameLst>
                                          <p:attrName>style.visibility</p:attrName>
                                        </p:attrNameLst>
                                      </p:cBhvr>
                                      <p:to>
                                        <p:strVal val="visible"/>
                                      </p:to>
                                    </p:set>
                                    <p:anim calcmode="lin" valueType="num">
                                      <p:cBhvr>
                                        <p:cTn id="26" dur="2000" fill="hold"/>
                                        <p:tgtEl>
                                          <p:spTgt spid="104451"/>
                                        </p:tgtEl>
                                        <p:attrNameLst>
                                          <p:attrName>ppt_x</p:attrName>
                                        </p:attrNameLst>
                                      </p:cBhvr>
                                      <p:tavLst>
                                        <p:tav tm="0">
                                          <p:val>
                                            <p:strVal val="#ppt_x+#ppt_w/2"/>
                                          </p:val>
                                        </p:tav>
                                        <p:tav tm="100000">
                                          <p:val>
                                            <p:strVal val="#ppt_x"/>
                                          </p:val>
                                        </p:tav>
                                      </p:tavLst>
                                    </p:anim>
                                    <p:anim calcmode="lin" valueType="num">
                                      <p:cBhvr>
                                        <p:cTn id="27" dur="2000" fill="hold"/>
                                        <p:tgtEl>
                                          <p:spTgt spid="104451"/>
                                        </p:tgtEl>
                                        <p:attrNameLst>
                                          <p:attrName>ppt_y</p:attrName>
                                        </p:attrNameLst>
                                      </p:cBhvr>
                                      <p:tavLst>
                                        <p:tav tm="0">
                                          <p:val>
                                            <p:strVal val="#ppt_y"/>
                                          </p:val>
                                        </p:tav>
                                        <p:tav tm="100000">
                                          <p:val>
                                            <p:strVal val="#ppt_y"/>
                                          </p:val>
                                        </p:tav>
                                      </p:tavLst>
                                    </p:anim>
                                    <p:anim calcmode="lin" valueType="num">
                                      <p:cBhvr>
                                        <p:cTn id="28" dur="2000" fill="hold"/>
                                        <p:tgtEl>
                                          <p:spTgt spid="104451"/>
                                        </p:tgtEl>
                                        <p:attrNameLst>
                                          <p:attrName>ppt_w</p:attrName>
                                        </p:attrNameLst>
                                      </p:cBhvr>
                                      <p:tavLst>
                                        <p:tav tm="0">
                                          <p:val>
                                            <p:fltVal val="0"/>
                                          </p:val>
                                        </p:tav>
                                        <p:tav tm="100000">
                                          <p:val>
                                            <p:strVal val="#ppt_w"/>
                                          </p:val>
                                        </p:tav>
                                      </p:tavLst>
                                    </p:anim>
                                    <p:anim calcmode="lin" valueType="num">
                                      <p:cBhvr>
                                        <p:cTn id="29" dur="2000" fill="hold"/>
                                        <p:tgtEl>
                                          <p:spTgt spid="104451"/>
                                        </p:tgtEl>
                                        <p:attrNameLst>
                                          <p:attrName>ppt_h</p:attrName>
                                        </p:attrNameLst>
                                      </p:cBhvr>
                                      <p:tavLst>
                                        <p:tav tm="0">
                                          <p:val>
                                            <p:strVal val="#ppt_h"/>
                                          </p:val>
                                        </p:tav>
                                        <p:tav tm="100000">
                                          <p:val>
                                            <p:strVal val="#ppt_h"/>
                                          </p:val>
                                        </p:tav>
                                      </p:tavLst>
                                    </p:anim>
                                  </p:childTnLst>
                                </p:cTn>
                              </p:par>
                              <p:par>
                                <p:cTn id="30" presetID="17" presetClass="entr" presetSubtype="4" fill="hold" grpId="0" nodeType="withEffect">
                                  <p:stCondLst>
                                    <p:cond delay="0"/>
                                  </p:stCondLst>
                                  <p:childTnLst>
                                    <p:set>
                                      <p:cBhvr>
                                        <p:cTn id="31" dur="1" fill="hold">
                                          <p:stCondLst>
                                            <p:cond delay="0"/>
                                          </p:stCondLst>
                                        </p:cTn>
                                        <p:tgtEl>
                                          <p:spTgt spid="104452"/>
                                        </p:tgtEl>
                                        <p:attrNameLst>
                                          <p:attrName>style.visibility</p:attrName>
                                        </p:attrNameLst>
                                      </p:cBhvr>
                                      <p:to>
                                        <p:strVal val="visible"/>
                                      </p:to>
                                    </p:set>
                                    <p:anim calcmode="lin" valueType="num">
                                      <p:cBhvr>
                                        <p:cTn id="32" dur="3000" fill="hold"/>
                                        <p:tgtEl>
                                          <p:spTgt spid="104452"/>
                                        </p:tgtEl>
                                        <p:attrNameLst>
                                          <p:attrName>ppt_x</p:attrName>
                                        </p:attrNameLst>
                                      </p:cBhvr>
                                      <p:tavLst>
                                        <p:tav tm="0">
                                          <p:val>
                                            <p:strVal val="#ppt_x"/>
                                          </p:val>
                                        </p:tav>
                                        <p:tav tm="100000">
                                          <p:val>
                                            <p:strVal val="#ppt_x"/>
                                          </p:val>
                                        </p:tav>
                                      </p:tavLst>
                                    </p:anim>
                                    <p:anim calcmode="lin" valueType="num">
                                      <p:cBhvr>
                                        <p:cTn id="33" dur="3000" fill="hold"/>
                                        <p:tgtEl>
                                          <p:spTgt spid="104452"/>
                                        </p:tgtEl>
                                        <p:attrNameLst>
                                          <p:attrName>ppt_y</p:attrName>
                                        </p:attrNameLst>
                                      </p:cBhvr>
                                      <p:tavLst>
                                        <p:tav tm="0">
                                          <p:val>
                                            <p:strVal val="#ppt_y+#ppt_h/2"/>
                                          </p:val>
                                        </p:tav>
                                        <p:tav tm="100000">
                                          <p:val>
                                            <p:strVal val="#ppt_y"/>
                                          </p:val>
                                        </p:tav>
                                      </p:tavLst>
                                    </p:anim>
                                    <p:anim calcmode="lin" valueType="num">
                                      <p:cBhvr>
                                        <p:cTn id="34" dur="3000" fill="hold"/>
                                        <p:tgtEl>
                                          <p:spTgt spid="104452"/>
                                        </p:tgtEl>
                                        <p:attrNameLst>
                                          <p:attrName>ppt_w</p:attrName>
                                        </p:attrNameLst>
                                      </p:cBhvr>
                                      <p:tavLst>
                                        <p:tav tm="0">
                                          <p:val>
                                            <p:strVal val="#ppt_w"/>
                                          </p:val>
                                        </p:tav>
                                        <p:tav tm="100000">
                                          <p:val>
                                            <p:strVal val="#ppt_w"/>
                                          </p:val>
                                        </p:tav>
                                      </p:tavLst>
                                    </p:anim>
                                    <p:anim calcmode="lin" valueType="num">
                                      <p:cBhvr>
                                        <p:cTn id="35" dur="3000" fill="hold"/>
                                        <p:tgtEl>
                                          <p:spTgt spid="1044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2" grpId="0"/>
      <p:bldP spid="10445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AutoShape 2"/>
          <p:cNvSpPr>
            <a:spLocks noChangeArrowheads="1"/>
          </p:cNvSpPr>
          <p:nvPr/>
        </p:nvSpPr>
        <p:spPr bwMode="auto">
          <a:xfrm>
            <a:off x="532607" y="5214950"/>
            <a:ext cx="8078787" cy="1428760"/>
          </a:xfrm>
          <a:prstGeom prst="roundRect">
            <a:avLst>
              <a:gd name="adj" fmla="val 16667"/>
            </a:avLst>
          </a:prstGeom>
          <a:blipFill dpi="0" rotWithShape="1">
            <a:blip r:embed="rId2">
              <a:alphaModFix amt="15000"/>
            </a:blip>
            <a:srcRect/>
            <a:tile tx="0" ty="0" sx="100000" sy="100000" flip="none" algn="tl"/>
          </a:blipFill>
          <a:ln w="15875">
            <a:solidFill>
              <a:schemeClr val="accent1"/>
            </a:solidFill>
            <a:round/>
            <a:headEnd/>
            <a:tailEnd/>
          </a:ln>
          <a:effectLst>
            <a:innerShdw blurRad="114300" dist="152400" dir="2460000">
              <a:prstClr val="black">
                <a:alpha val="96000"/>
              </a:prstClr>
            </a:innerShdw>
          </a:effectLst>
          <a:scene3d>
            <a:camera prst="orthographicFront"/>
            <a:lightRig rig="soft" dir="t"/>
          </a:scene3d>
          <a:sp3d prstMaterial="translucentPowder">
            <a:bevelT w="165100" prst="coolSlant"/>
          </a:sp3d>
        </p:spPr>
        <p:txBody>
          <a:bodyPr lIns="144000" tIns="0" rIns="72000" bIns="0" anchor="ctr" anchorCtr="0">
            <a:noAutofit/>
            <a:sp3d>
              <a:extrusionClr>
                <a:schemeClr val="bg2"/>
              </a:extrusionClr>
            </a:sp3d>
          </a:bodyPr>
          <a:lstStyle/>
          <a:p>
            <a:pPr algn="l">
              <a:lnSpc>
                <a:spcPts val="3000"/>
              </a:lnSpc>
              <a:spcBef>
                <a:spcPct val="0"/>
              </a:spcBef>
            </a:pPr>
            <a:r>
              <a:rPr lang="zh-TW" altLang="en-US" sz="2600" b="1" dirty="0">
                <a:ln w="3175">
                  <a:solidFill>
                    <a:srgbClr val="FFFF00">
                      <a:alpha val="34000"/>
                    </a:srgbClr>
                  </a:solidFill>
                </a:ln>
                <a:solidFill>
                  <a:srgbClr val="FF0000"/>
                </a:solidFill>
                <a:latin typeface="標楷體" pitchFamily="65" charset="-120"/>
                <a:ea typeface="標楷體" pitchFamily="65" charset="-120"/>
              </a:rPr>
              <a:t>雪蓮花主要有：天山雪蓮花、棉頭雪蓮花、雪兔子、毛頭雪蓮花、水母雪蓮花、紅雪兔、三指雪蓮花等，其中以天山雪蓮花最為珍貴，價值也最高。</a:t>
            </a:r>
          </a:p>
        </p:txBody>
      </p:sp>
      <p:pic>
        <p:nvPicPr>
          <p:cNvPr id="107523" name="Picture 3" descr="DSC00058"/>
          <p:cNvPicPr>
            <a:picLocks noGrp="1" noChangeAspect="1" noChangeArrowheads="1"/>
          </p:cNvPicPr>
          <p:nvPr>
            <p:ph sz="half" idx="1"/>
          </p:nvPr>
        </p:nvPicPr>
        <p:blipFill>
          <a:blip r:embed="rId3" cstate="print"/>
          <a:srcRect l="7687" t="10626" r="12776" b="452"/>
          <a:stretch>
            <a:fillRect/>
          </a:stretch>
        </p:blipFill>
        <p:spPr>
          <a:xfrm>
            <a:off x="571472" y="214290"/>
            <a:ext cx="3786214" cy="2630379"/>
          </a:xfrm>
          <a:prstGeom prst="rect">
            <a:avLst/>
          </a:prstGeom>
          <a:ln>
            <a:noFill/>
          </a:ln>
          <a:effectLst>
            <a:outerShdw blurRad="50800" dist="38100" dir="10800000" algn="r" rotWithShape="0">
              <a:prstClr val="black">
                <a:alpha val="40000"/>
              </a:prstClr>
            </a:outerShdw>
            <a:reflection blurRad="12700" stA="30000" endPos="30000" dist="5000" dir="5400000" sy="-100000" algn="bl" rotWithShape="0"/>
          </a:effectLst>
          <a:scene3d>
            <a:camera prst="perspectiveContrastingLeftFacing" fov="3000000">
              <a:rot lat="0" lon="20400000" rev="0"/>
            </a:camera>
            <a:lightRig rig="threePt" dir="t">
              <a:rot lat="0" lon="0" rev="2700000"/>
            </a:lightRig>
          </a:scene3d>
          <a:sp3d>
            <a:bevelT w="63500" h="50800"/>
          </a:sp3d>
        </p:spPr>
      </p:pic>
      <p:sp>
        <p:nvSpPr>
          <p:cNvPr id="107524" name="Rectangle 4"/>
          <p:cNvSpPr>
            <a:spLocks noChangeArrowheads="1"/>
          </p:cNvSpPr>
          <p:nvPr/>
        </p:nvSpPr>
        <p:spPr bwMode="auto">
          <a:xfrm>
            <a:off x="500034" y="2989076"/>
            <a:ext cx="8215370" cy="2154436"/>
          </a:xfrm>
          <a:prstGeom prst="rect">
            <a:avLst/>
          </a:prstGeom>
          <a:noFill/>
          <a:ln w="9525" algn="ctr">
            <a:noFill/>
            <a:miter lim="800000"/>
            <a:headEnd/>
            <a:tailEnd/>
          </a:ln>
          <a:effectLst/>
        </p:spPr>
        <p:txBody>
          <a:bodyPr wrap="square" lIns="0" tIns="0" rIns="0" bIns="0" anchor="ctr">
            <a:spAutoFit/>
            <a:scene3d>
              <a:camera prst="orthographicFront"/>
              <a:lightRig rig="threePt" dir="t"/>
            </a:scene3d>
            <a:sp3d>
              <a:bevelB h="25400" prst="softRound"/>
            </a:sp3d>
          </a:bodyPr>
          <a:lstStyle/>
          <a:p>
            <a:pPr algn="l">
              <a:lnSpc>
                <a:spcPts val="2800"/>
              </a:lnSpc>
              <a:spcBef>
                <a:spcPct val="0"/>
              </a:spcBef>
            </a:pPr>
            <a:r>
              <a:rPr lang="zh-TW" altLang="en-US" sz="2500" b="1" dirty="0">
                <a:solidFill>
                  <a:schemeClr val="tx2"/>
                </a:solidFill>
                <a:latin typeface="Cambria Math" pitchFamily="18" charset="0"/>
                <a:ea typeface="標楷體" pitchFamily="65" charset="-120"/>
              </a:rPr>
              <a:t>雪蓮為菊科鳳毛菊屬植物，植物學名為</a:t>
            </a:r>
            <a:r>
              <a:rPr lang="en-US" altLang="zh-TW" sz="2500" b="1" dirty="0">
                <a:solidFill>
                  <a:schemeClr val="tx2"/>
                </a:solidFill>
                <a:latin typeface="標楷體" pitchFamily="65" charset="-120"/>
                <a:ea typeface="標楷體" pitchFamily="65" charset="-120"/>
              </a:rPr>
              <a:t>: </a:t>
            </a:r>
            <a:r>
              <a:rPr lang="en-US" altLang="zh-TW" sz="2500" b="1" dirty="0" err="1">
                <a:solidFill>
                  <a:schemeClr val="tx2"/>
                </a:solidFill>
                <a:latin typeface="標楷體" pitchFamily="65" charset="-120"/>
                <a:ea typeface="標楷體" pitchFamily="65" charset="-120"/>
              </a:rPr>
              <a:t>Saussurea</a:t>
            </a:r>
            <a:r>
              <a:rPr lang="en-US" altLang="zh-TW" sz="2500" b="1" dirty="0">
                <a:solidFill>
                  <a:schemeClr val="tx2"/>
                </a:solidFill>
                <a:latin typeface="標楷體" pitchFamily="65" charset="-120"/>
                <a:ea typeface="標楷體" pitchFamily="65" charset="-120"/>
              </a:rPr>
              <a:t> </a:t>
            </a:r>
            <a:r>
              <a:rPr lang="en-US" altLang="zh-TW" sz="2500" b="1" dirty="0" err="1">
                <a:solidFill>
                  <a:schemeClr val="tx2"/>
                </a:solidFill>
                <a:latin typeface="標楷體" pitchFamily="65" charset="-120"/>
                <a:ea typeface="標楷體" pitchFamily="65" charset="-120"/>
              </a:rPr>
              <a:t>Involu</a:t>
            </a:r>
            <a:r>
              <a:rPr lang="en-US" altLang="zh-TW" sz="2500" b="1" dirty="0">
                <a:solidFill>
                  <a:schemeClr val="tx2"/>
                </a:solidFill>
                <a:latin typeface="標楷體" pitchFamily="65" charset="-120"/>
                <a:ea typeface="標楷體" pitchFamily="65" charset="-120"/>
              </a:rPr>
              <a:t> – </a:t>
            </a:r>
            <a:r>
              <a:rPr lang="en-US" altLang="zh-TW" sz="2500" b="1" dirty="0" err="1">
                <a:solidFill>
                  <a:schemeClr val="tx2"/>
                </a:solidFill>
                <a:latin typeface="標楷體" pitchFamily="65" charset="-120"/>
                <a:ea typeface="標楷體" pitchFamily="65" charset="-120"/>
              </a:rPr>
              <a:t>Crata</a:t>
            </a:r>
            <a:r>
              <a:rPr lang="en-US" altLang="zh-TW" sz="2500" b="1" dirty="0">
                <a:solidFill>
                  <a:schemeClr val="tx2"/>
                </a:solidFill>
                <a:latin typeface="標楷體" pitchFamily="65" charset="-120"/>
                <a:ea typeface="標楷體" pitchFamily="65" charset="-120"/>
              </a:rPr>
              <a:t> </a:t>
            </a:r>
            <a:r>
              <a:rPr lang="en-US" altLang="zh-TW" sz="2500" b="1" dirty="0" err="1">
                <a:solidFill>
                  <a:schemeClr val="tx2"/>
                </a:solidFill>
                <a:latin typeface="標楷體" pitchFamily="65" charset="-120"/>
                <a:ea typeface="標楷體" pitchFamily="65" charset="-120"/>
              </a:rPr>
              <a:t>Kar</a:t>
            </a:r>
            <a:r>
              <a:rPr lang="en-US" altLang="zh-TW" sz="2500" b="1" dirty="0">
                <a:solidFill>
                  <a:schemeClr val="tx2"/>
                </a:solidFill>
                <a:latin typeface="標楷體" pitchFamily="65" charset="-120"/>
                <a:ea typeface="標楷體" pitchFamily="65" charset="-120"/>
              </a:rPr>
              <a:t> et </a:t>
            </a:r>
            <a:r>
              <a:rPr lang="en-US" altLang="zh-TW" sz="2500" b="1" dirty="0" err="1">
                <a:solidFill>
                  <a:schemeClr val="tx2"/>
                </a:solidFill>
                <a:latin typeface="標楷體" pitchFamily="65" charset="-120"/>
                <a:ea typeface="標楷體" pitchFamily="65" charset="-120"/>
              </a:rPr>
              <a:t>kir</a:t>
            </a:r>
            <a:r>
              <a:rPr lang="en-US" altLang="zh-TW" sz="2500" b="1" dirty="0">
                <a:solidFill>
                  <a:schemeClr val="tx2"/>
                </a:solidFill>
                <a:latin typeface="標楷體" pitchFamily="65" charset="-120"/>
                <a:ea typeface="標楷體" pitchFamily="65" charset="-120"/>
              </a:rPr>
              <a:t> ex maxim. </a:t>
            </a:r>
            <a:r>
              <a:rPr lang="zh-TW" altLang="en-US" sz="2500" b="1" dirty="0">
                <a:solidFill>
                  <a:schemeClr val="tx2"/>
                </a:solidFill>
                <a:latin typeface="Cambria Math" pitchFamily="18" charset="0"/>
                <a:ea typeface="標楷體" pitchFamily="65" charset="-120"/>
              </a:rPr>
              <a:t>同屬植物有幾十種之多，如</a:t>
            </a:r>
            <a:r>
              <a:rPr lang="en-US" altLang="zh-TW" sz="2500" b="1" dirty="0">
                <a:solidFill>
                  <a:schemeClr val="tx2"/>
                </a:solidFill>
                <a:latin typeface="標楷體" pitchFamily="65" charset="-120"/>
                <a:ea typeface="標楷體" pitchFamily="65" charset="-120"/>
              </a:rPr>
              <a:t>:</a:t>
            </a:r>
            <a:r>
              <a:rPr lang="zh-TW" altLang="en-US" sz="2500" b="1" dirty="0">
                <a:solidFill>
                  <a:schemeClr val="tx2"/>
                </a:solidFill>
                <a:latin typeface="Cambria Math" pitchFamily="18" charset="0"/>
                <a:ea typeface="標楷體" pitchFamily="65" charset="-120"/>
              </a:rPr>
              <a:t>青海，甘肅出產的水母雪蓮 </a:t>
            </a:r>
            <a:r>
              <a:rPr lang="en-US" altLang="zh-TW" sz="2500" b="1" dirty="0">
                <a:solidFill>
                  <a:schemeClr val="tx2"/>
                </a:solidFill>
                <a:latin typeface="標楷體" pitchFamily="65" charset="-120"/>
                <a:ea typeface="標楷體" pitchFamily="65" charset="-120"/>
              </a:rPr>
              <a:t>(</a:t>
            </a:r>
            <a:r>
              <a:rPr lang="en-US" altLang="zh-TW" sz="2500" b="1" dirty="0" err="1">
                <a:solidFill>
                  <a:schemeClr val="tx2"/>
                </a:solidFill>
                <a:latin typeface="標楷體" pitchFamily="65" charset="-120"/>
                <a:ea typeface="標楷體" pitchFamily="65" charset="-120"/>
              </a:rPr>
              <a:t>S.Midusa</a:t>
            </a:r>
            <a:r>
              <a:rPr lang="en-US" altLang="zh-TW" sz="2500" b="1" dirty="0">
                <a:solidFill>
                  <a:schemeClr val="tx2"/>
                </a:solidFill>
                <a:latin typeface="標楷體" pitchFamily="65" charset="-120"/>
                <a:ea typeface="標楷體" pitchFamily="65" charset="-120"/>
              </a:rPr>
              <a:t> Maxim) </a:t>
            </a:r>
            <a:r>
              <a:rPr lang="zh-TW" altLang="en-US" sz="2500" b="1" dirty="0">
                <a:solidFill>
                  <a:schemeClr val="tx2"/>
                </a:solidFill>
                <a:latin typeface="Cambria Math" pitchFamily="18" charset="0"/>
                <a:ea typeface="標楷體" pitchFamily="65" charset="-120"/>
              </a:rPr>
              <a:t>，四川，雲南出產的棉頭雪蓮 </a:t>
            </a:r>
            <a:r>
              <a:rPr lang="en-US" altLang="zh-TW" sz="2500" b="1" dirty="0">
                <a:solidFill>
                  <a:schemeClr val="tx2"/>
                </a:solidFill>
                <a:latin typeface="標楷體" pitchFamily="65" charset="-120"/>
                <a:ea typeface="標楷體" pitchFamily="65" charset="-120"/>
              </a:rPr>
              <a:t>(S, </a:t>
            </a:r>
            <a:r>
              <a:rPr lang="en-US" altLang="zh-TW" sz="2500" b="1" dirty="0" err="1">
                <a:solidFill>
                  <a:schemeClr val="tx2"/>
                </a:solidFill>
                <a:latin typeface="標楷體" pitchFamily="65" charset="-120"/>
                <a:ea typeface="標楷體" pitchFamily="65" charset="-120"/>
              </a:rPr>
              <a:t>Laniceps</a:t>
            </a:r>
            <a:r>
              <a:rPr lang="en-US" altLang="zh-TW" sz="2500" b="1" dirty="0">
                <a:solidFill>
                  <a:schemeClr val="tx2"/>
                </a:solidFill>
                <a:latin typeface="標楷體" pitchFamily="65" charset="-120"/>
                <a:ea typeface="標楷體" pitchFamily="65" charset="-120"/>
              </a:rPr>
              <a:t> Hand – </a:t>
            </a:r>
            <a:r>
              <a:rPr lang="en-US" altLang="zh-TW" sz="2500" b="1" dirty="0" err="1">
                <a:solidFill>
                  <a:schemeClr val="tx2"/>
                </a:solidFill>
                <a:latin typeface="標楷體" pitchFamily="65" charset="-120"/>
                <a:ea typeface="標楷體" pitchFamily="65" charset="-120"/>
              </a:rPr>
              <a:t>Mazz</a:t>
            </a:r>
            <a:r>
              <a:rPr lang="en-US" altLang="zh-TW" sz="2500" b="1" dirty="0">
                <a:solidFill>
                  <a:schemeClr val="tx2"/>
                </a:solidFill>
                <a:latin typeface="標楷體" pitchFamily="65" charset="-120"/>
                <a:ea typeface="標楷體" pitchFamily="65" charset="-120"/>
              </a:rPr>
              <a:t>) </a:t>
            </a:r>
            <a:r>
              <a:rPr lang="zh-TW" altLang="en-US" sz="2500" b="1" dirty="0">
                <a:solidFill>
                  <a:schemeClr val="tx2"/>
                </a:solidFill>
                <a:latin typeface="Cambria Math" pitchFamily="18" charset="0"/>
                <a:ea typeface="標楷體" pitchFamily="65" charset="-120"/>
              </a:rPr>
              <a:t>和毛頭雪蓮 </a:t>
            </a:r>
            <a:r>
              <a:rPr lang="en-US" altLang="zh-TW" sz="2500" b="1" dirty="0">
                <a:solidFill>
                  <a:schemeClr val="tx2"/>
                </a:solidFill>
                <a:latin typeface="標楷體" pitchFamily="65" charset="-120"/>
                <a:ea typeface="標楷體" pitchFamily="65" charset="-120"/>
              </a:rPr>
              <a:t>(S. </a:t>
            </a:r>
            <a:r>
              <a:rPr lang="en-US" altLang="zh-TW" sz="2500" b="1" dirty="0" err="1">
                <a:solidFill>
                  <a:schemeClr val="tx2"/>
                </a:solidFill>
                <a:latin typeface="標楷體" pitchFamily="65" charset="-120"/>
                <a:ea typeface="標楷體" pitchFamily="65" charset="-120"/>
              </a:rPr>
              <a:t>Eriocephala</a:t>
            </a:r>
            <a:r>
              <a:rPr lang="en-US" altLang="zh-TW" sz="2500" b="1" dirty="0">
                <a:solidFill>
                  <a:schemeClr val="tx2"/>
                </a:solidFill>
                <a:latin typeface="標楷體" pitchFamily="65" charset="-120"/>
                <a:ea typeface="標楷體" pitchFamily="65" charset="-120"/>
              </a:rPr>
              <a:t> </a:t>
            </a:r>
            <a:r>
              <a:rPr lang="en-US" altLang="zh-TW" sz="2500" b="1" dirty="0" err="1">
                <a:solidFill>
                  <a:schemeClr val="tx2"/>
                </a:solidFill>
                <a:latin typeface="標楷體" pitchFamily="65" charset="-120"/>
                <a:ea typeface="標楷體" pitchFamily="65" charset="-120"/>
              </a:rPr>
              <a:t>Frauch</a:t>
            </a:r>
            <a:r>
              <a:rPr lang="zh-TW" altLang="en-US" sz="2500" b="1" dirty="0">
                <a:solidFill>
                  <a:schemeClr val="tx2"/>
                </a:solidFill>
                <a:latin typeface="Cambria Math" pitchFamily="18" charset="0"/>
                <a:ea typeface="標楷體" pitchFamily="65" charset="-120"/>
              </a:rPr>
              <a:t>，以及西藏雪蓮 </a:t>
            </a:r>
            <a:r>
              <a:rPr lang="en-US" altLang="zh-TW" sz="2500" b="1" dirty="0">
                <a:solidFill>
                  <a:schemeClr val="tx2"/>
                </a:solidFill>
                <a:latin typeface="標楷體" pitchFamily="65" charset="-120"/>
                <a:ea typeface="標楷體" pitchFamily="65" charset="-120"/>
              </a:rPr>
              <a:t>(S. </a:t>
            </a:r>
            <a:r>
              <a:rPr lang="en-US" altLang="zh-TW" sz="2500" b="1" dirty="0" err="1">
                <a:solidFill>
                  <a:schemeClr val="tx2"/>
                </a:solidFill>
                <a:latin typeface="標楷體" pitchFamily="65" charset="-120"/>
                <a:ea typeface="標楷體" pitchFamily="65" charset="-120"/>
              </a:rPr>
              <a:t>Tridactyla-sch-Bip</a:t>
            </a:r>
            <a:r>
              <a:rPr lang="en-US" altLang="zh-TW" sz="2500" b="1" dirty="0">
                <a:solidFill>
                  <a:schemeClr val="tx2"/>
                </a:solidFill>
                <a:latin typeface="標楷體" pitchFamily="65" charset="-120"/>
                <a:ea typeface="標楷體" pitchFamily="65" charset="-120"/>
              </a:rPr>
              <a:t>) </a:t>
            </a:r>
            <a:r>
              <a:rPr lang="zh-TW" altLang="en-US" sz="2500" b="1" dirty="0">
                <a:solidFill>
                  <a:schemeClr val="tx2"/>
                </a:solidFill>
                <a:latin typeface="Cambria Math" pitchFamily="18" charset="0"/>
                <a:ea typeface="標楷體" pitchFamily="65" charset="-120"/>
              </a:rPr>
              <a:t>等</a:t>
            </a:r>
          </a:p>
        </p:txBody>
      </p:sp>
      <p:pic>
        <p:nvPicPr>
          <p:cNvPr id="107525" name="Picture 5" descr="C:\Documents and Settings\user\My Documents\My Pictures\雪蓮花-2\雪蓮花-2 044.jpg"/>
          <p:cNvPicPr>
            <a:picLocks noChangeAspect="1" noChangeArrowheads="1"/>
          </p:cNvPicPr>
          <p:nvPr/>
        </p:nvPicPr>
        <p:blipFill>
          <a:blip r:embed="rId4" cstate="print"/>
          <a:srcRect/>
          <a:stretch>
            <a:fillRect/>
          </a:stretch>
        </p:blipFill>
        <p:spPr bwMode="auto">
          <a:xfrm rot="10800000" flipV="1">
            <a:off x="4600951" y="214290"/>
            <a:ext cx="3900139" cy="2643206"/>
          </a:xfrm>
          <a:prstGeom prst="rect">
            <a:avLst/>
          </a:prstGeom>
          <a:ln>
            <a:noFill/>
          </a:ln>
          <a:effectLst>
            <a:outerShdw blurRad="50800" dist="38100" algn="l" rotWithShape="0">
              <a:prstClr val="black">
                <a:alpha val="40000"/>
              </a:prstClr>
            </a:outerShdw>
            <a:reflection blurRad="12700" stA="30000" endPos="30000" dist="5000" dir="5400000" sy="-100000" algn="bl" rotWithShape="0"/>
          </a:effectLst>
          <a:scene3d>
            <a:camera prst="perspectiveContrastingLeftFacing" fov="2700000">
              <a:rot lat="0" lon="20400000" rev="0"/>
            </a:camera>
            <a:lightRig rig="threePt" dir="t">
              <a:rot lat="0" lon="0" rev="2700000"/>
            </a:lightRig>
          </a:scene3d>
          <a:sp3d>
            <a:bevelT w="63500" h="50800"/>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7525"/>
                                        </p:tgtEl>
                                        <p:attrNameLst>
                                          <p:attrName>style.visibility</p:attrName>
                                        </p:attrNameLst>
                                      </p:cBhvr>
                                      <p:to>
                                        <p:strVal val="visible"/>
                                      </p:to>
                                    </p:set>
                                    <p:anim calcmode="lin" valueType="num">
                                      <p:cBhvr>
                                        <p:cTn id="7" dur="2000" fill="hold"/>
                                        <p:tgtEl>
                                          <p:spTgt spid="107525"/>
                                        </p:tgtEl>
                                        <p:attrNameLst>
                                          <p:attrName>ppt_w</p:attrName>
                                        </p:attrNameLst>
                                      </p:cBhvr>
                                      <p:tavLst>
                                        <p:tav tm="0">
                                          <p:val>
                                            <p:fltVal val="0"/>
                                          </p:val>
                                        </p:tav>
                                        <p:tav tm="100000">
                                          <p:val>
                                            <p:strVal val="#ppt_w"/>
                                          </p:val>
                                        </p:tav>
                                      </p:tavLst>
                                    </p:anim>
                                    <p:anim calcmode="lin" valueType="num">
                                      <p:cBhvr>
                                        <p:cTn id="8" dur="2000" fill="hold"/>
                                        <p:tgtEl>
                                          <p:spTgt spid="107525"/>
                                        </p:tgtEl>
                                        <p:attrNameLst>
                                          <p:attrName>ppt_h</p:attrName>
                                        </p:attrNameLst>
                                      </p:cBhvr>
                                      <p:tavLst>
                                        <p:tav tm="0">
                                          <p:val>
                                            <p:fltVal val="0"/>
                                          </p:val>
                                        </p:tav>
                                        <p:tav tm="100000">
                                          <p:val>
                                            <p:strVal val="#ppt_h"/>
                                          </p:val>
                                        </p:tav>
                                      </p:tavLst>
                                    </p:anim>
                                    <p:anim calcmode="lin" valueType="num">
                                      <p:cBhvr>
                                        <p:cTn id="9" dur="2000" fill="hold"/>
                                        <p:tgtEl>
                                          <p:spTgt spid="107525"/>
                                        </p:tgtEl>
                                        <p:attrNameLst>
                                          <p:attrName>ppt_x</p:attrName>
                                        </p:attrNameLst>
                                      </p:cBhvr>
                                      <p:tavLst>
                                        <p:tav tm="0">
                                          <p:val>
                                            <p:fltVal val="0.5"/>
                                          </p:val>
                                        </p:tav>
                                        <p:tav tm="100000">
                                          <p:val>
                                            <p:strVal val="#ppt_x"/>
                                          </p:val>
                                        </p:tav>
                                      </p:tavLst>
                                    </p:anim>
                                    <p:anim calcmode="lin" valueType="num">
                                      <p:cBhvr>
                                        <p:cTn id="10" dur="2000" fill="hold"/>
                                        <p:tgtEl>
                                          <p:spTgt spid="107525"/>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0"/>
                                  </p:stCondLst>
                                  <p:childTnLst>
                                    <p:set>
                                      <p:cBhvr>
                                        <p:cTn id="12" dur="1" fill="hold">
                                          <p:stCondLst>
                                            <p:cond delay="0"/>
                                          </p:stCondLst>
                                        </p:cTn>
                                        <p:tgtEl>
                                          <p:spTgt spid="107523"/>
                                        </p:tgtEl>
                                        <p:attrNameLst>
                                          <p:attrName>style.visibility</p:attrName>
                                        </p:attrNameLst>
                                      </p:cBhvr>
                                      <p:to>
                                        <p:strVal val="visible"/>
                                      </p:to>
                                    </p:set>
                                    <p:anim calcmode="lin" valueType="num">
                                      <p:cBhvr>
                                        <p:cTn id="13" dur="2000" fill="hold"/>
                                        <p:tgtEl>
                                          <p:spTgt spid="107523"/>
                                        </p:tgtEl>
                                        <p:attrNameLst>
                                          <p:attrName>ppt_w</p:attrName>
                                        </p:attrNameLst>
                                      </p:cBhvr>
                                      <p:tavLst>
                                        <p:tav tm="0">
                                          <p:val>
                                            <p:fltVal val="0"/>
                                          </p:val>
                                        </p:tav>
                                        <p:tav tm="100000">
                                          <p:val>
                                            <p:strVal val="#ppt_w"/>
                                          </p:val>
                                        </p:tav>
                                      </p:tavLst>
                                    </p:anim>
                                    <p:anim calcmode="lin" valueType="num">
                                      <p:cBhvr>
                                        <p:cTn id="14" dur="2000" fill="hold"/>
                                        <p:tgtEl>
                                          <p:spTgt spid="107523"/>
                                        </p:tgtEl>
                                        <p:attrNameLst>
                                          <p:attrName>ppt_h</p:attrName>
                                        </p:attrNameLst>
                                      </p:cBhvr>
                                      <p:tavLst>
                                        <p:tav tm="0">
                                          <p:val>
                                            <p:fltVal val="0"/>
                                          </p:val>
                                        </p:tav>
                                        <p:tav tm="100000">
                                          <p:val>
                                            <p:strVal val="#ppt_h"/>
                                          </p:val>
                                        </p:tav>
                                      </p:tavLst>
                                    </p:anim>
                                    <p:anim calcmode="lin" valueType="num">
                                      <p:cBhvr>
                                        <p:cTn id="15" dur="2000" fill="hold"/>
                                        <p:tgtEl>
                                          <p:spTgt spid="107523"/>
                                        </p:tgtEl>
                                        <p:attrNameLst>
                                          <p:attrName>ppt_x</p:attrName>
                                        </p:attrNameLst>
                                      </p:cBhvr>
                                      <p:tavLst>
                                        <p:tav tm="0">
                                          <p:val>
                                            <p:fltVal val="0.5"/>
                                          </p:val>
                                        </p:tav>
                                        <p:tav tm="100000">
                                          <p:val>
                                            <p:strVal val="#ppt_x"/>
                                          </p:val>
                                        </p:tav>
                                      </p:tavLst>
                                    </p:anim>
                                    <p:anim calcmode="lin" valueType="num">
                                      <p:cBhvr>
                                        <p:cTn id="16" dur="2000" fill="hold"/>
                                        <p:tgtEl>
                                          <p:spTgt spid="107523"/>
                                        </p:tgtEl>
                                        <p:attrNameLst>
                                          <p:attrName>ppt_y</p:attrName>
                                        </p:attrNameLst>
                                      </p:cBhvr>
                                      <p:tavLst>
                                        <p:tav tm="0">
                                          <p:val>
                                            <p:fltVal val="0.5"/>
                                          </p:val>
                                        </p:tav>
                                        <p:tav tm="100000">
                                          <p:val>
                                            <p:strVal val="#ppt_y"/>
                                          </p:val>
                                        </p:tav>
                                      </p:tavLst>
                                    </p:anim>
                                  </p:childTnLst>
                                </p:cTn>
                              </p:par>
                              <p:par>
                                <p:cTn id="17" presetID="8" presetClass="entr" presetSubtype="32" fill="hold" grpId="0" nodeType="withEffect">
                                  <p:stCondLst>
                                    <p:cond delay="0"/>
                                  </p:stCondLst>
                                  <p:childTnLst>
                                    <p:set>
                                      <p:cBhvr>
                                        <p:cTn id="18" dur="1" fill="hold">
                                          <p:stCondLst>
                                            <p:cond delay="0"/>
                                          </p:stCondLst>
                                        </p:cTn>
                                        <p:tgtEl>
                                          <p:spTgt spid="107524"/>
                                        </p:tgtEl>
                                        <p:attrNameLst>
                                          <p:attrName>style.visibility</p:attrName>
                                        </p:attrNameLst>
                                      </p:cBhvr>
                                      <p:to>
                                        <p:strVal val="visible"/>
                                      </p:to>
                                    </p:set>
                                    <p:animEffect transition="in" filter="diamond(out)">
                                      <p:cBhvr>
                                        <p:cTn id="19" dur="2000"/>
                                        <p:tgtEl>
                                          <p:spTgt spid="107524"/>
                                        </p:tgtEl>
                                      </p:cBhvr>
                                    </p:animEffect>
                                  </p:childTnLst>
                                </p:cTn>
                              </p:par>
                            </p:childTnLst>
                          </p:cTn>
                        </p:par>
                        <p:par>
                          <p:cTn id="20" fill="hold">
                            <p:stCondLst>
                              <p:cond delay="2000"/>
                            </p:stCondLst>
                            <p:childTnLst>
                              <p:par>
                                <p:cTn id="21" presetID="50" presetClass="entr" presetSubtype="0" decel="100000" fill="hold" grpId="0" nodeType="afterEffect">
                                  <p:stCondLst>
                                    <p:cond delay="0"/>
                                  </p:stCondLst>
                                  <p:childTnLst>
                                    <p:set>
                                      <p:cBhvr>
                                        <p:cTn id="22" dur="1" fill="hold">
                                          <p:stCondLst>
                                            <p:cond delay="0"/>
                                          </p:stCondLst>
                                        </p:cTn>
                                        <p:tgtEl>
                                          <p:spTgt spid="107522"/>
                                        </p:tgtEl>
                                        <p:attrNameLst>
                                          <p:attrName>style.visibility</p:attrName>
                                        </p:attrNameLst>
                                      </p:cBhvr>
                                      <p:to>
                                        <p:strVal val="visible"/>
                                      </p:to>
                                    </p:set>
                                    <p:anim calcmode="lin" valueType="num">
                                      <p:cBhvr>
                                        <p:cTn id="23" dur="2000" fill="hold"/>
                                        <p:tgtEl>
                                          <p:spTgt spid="107522"/>
                                        </p:tgtEl>
                                        <p:attrNameLst>
                                          <p:attrName>ppt_w</p:attrName>
                                        </p:attrNameLst>
                                      </p:cBhvr>
                                      <p:tavLst>
                                        <p:tav tm="0">
                                          <p:val>
                                            <p:strVal val="#ppt_w+.3"/>
                                          </p:val>
                                        </p:tav>
                                        <p:tav tm="100000">
                                          <p:val>
                                            <p:strVal val="#ppt_w"/>
                                          </p:val>
                                        </p:tav>
                                      </p:tavLst>
                                    </p:anim>
                                    <p:anim calcmode="lin" valueType="num">
                                      <p:cBhvr>
                                        <p:cTn id="24" dur="2000" fill="hold"/>
                                        <p:tgtEl>
                                          <p:spTgt spid="107522"/>
                                        </p:tgtEl>
                                        <p:attrNameLst>
                                          <p:attrName>ppt_h</p:attrName>
                                        </p:attrNameLst>
                                      </p:cBhvr>
                                      <p:tavLst>
                                        <p:tav tm="0">
                                          <p:val>
                                            <p:strVal val="#ppt_h"/>
                                          </p:val>
                                        </p:tav>
                                        <p:tav tm="100000">
                                          <p:val>
                                            <p:strVal val="#ppt_h"/>
                                          </p:val>
                                        </p:tav>
                                      </p:tavLst>
                                    </p:anim>
                                    <p:animEffect transition="in" filter="fade">
                                      <p:cBhvr>
                                        <p:cTn id="25" dur="2000"/>
                                        <p:tgtEl>
                                          <p:spTgt spid="107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animBg="1"/>
      <p:bldP spid="1075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descr="發芽雪蓮豆_1.gif"/>
          <p:cNvPicPr>
            <a:picLocks noChangeAspect="1"/>
          </p:cNvPicPr>
          <p:nvPr/>
        </p:nvPicPr>
        <p:blipFill>
          <a:blip r:embed="rId2"/>
          <a:srcRect l="21354" t="7291" r="2734" b="61459"/>
          <a:stretch>
            <a:fillRect/>
          </a:stretch>
        </p:blipFill>
        <p:spPr>
          <a:xfrm>
            <a:off x="5984059" y="2857496"/>
            <a:ext cx="2945659" cy="1667354"/>
          </a:xfrm>
          <a:prstGeom prst="rect">
            <a:avLst/>
          </a:prstGeom>
        </p:spPr>
      </p:pic>
      <p:sp>
        <p:nvSpPr>
          <p:cNvPr id="84998" name="Rectangle 6"/>
          <p:cNvSpPr>
            <a:spLocks noChangeArrowheads="1"/>
          </p:cNvSpPr>
          <p:nvPr/>
        </p:nvSpPr>
        <p:spPr bwMode="auto">
          <a:xfrm>
            <a:off x="1142975" y="1135453"/>
            <a:ext cx="7000925" cy="1436291"/>
          </a:xfrm>
          <a:prstGeom prst="rect">
            <a:avLst/>
          </a:prstGeom>
          <a:noFill/>
          <a:ln w="9525">
            <a:noFill/>
            <a:miter lim="800000"/>
            <a:headEnd/>
            <a:tailEnd/>
          </a:ln>
          <a:effectLst/>
        </p:spPr>
        <p:txBody>
          <a:bodyPr wrap="square" lIns="0" tIns="0" rIns="0" bIns="0" anchor="ctr">
            <a:spAutoFit/>
            <a:scene3d>
              <a:camera prst="orthographicFront"/>
              <a:lightRig rig="threePt" dir="t"/>
            </a:scene3d>
            <a:sp3d extrusionH="57150">
              <a:bevelT w="57150" h="38100" prst="artDeco"/>
            </a:sp3d>
          </a:bodyPr>
          <a:lstStyle/>
          <a:p>
            <a:pPr algn="l" eaLnBrk="0" hangingPunct="0">
              <a:lnSpc>
                <a:spcPts val="2800"/>
              </a:lnSpc>
              <a:spcBef>
                <a:spcPct val="0"/>
              </a:spcBef>
            </a:pPr>
            <a:r>
              <a:rPr lang="zh-TW" altLang="en-US" sz="2400" b="1" dirty="0">
                <a:latin typeface="標楷體" pitchFamily="65" charset="-120"/>
                <a:ea typeface="標楷體" pitchFamily="65" charset="-120"/>
              </a:rPr>
              <a:t>天山雪蓮薯原名</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菊芋</a:t>
            </a:r>
            <a:r>
              <a:rPr lang="en-US" altLang="zh-TW" sz="2400" b="1" dirty="0" smtClean="0">
                <a:latin typeface="標楷體" pitchFamily="65" charset="-120"/>
                <a:ea typeface="標楷體" pitchFamily="65" charset="-120"/>
              </a:rPr>
              <a:t>]</a:t>
            </a:r>
            <a:r>
              <a:rPr lang="zh-TW" altLang="en-US" sz="2400" b="1" dirty="0" smtClean="0">
                <a:latin typeface="標楷體" pitchFamily="65" charset="-120"/>
                <a:ea typeface="標楷體" pitchFamily="65" charset="-120"/>
              </a:rPr>
              <a:t>，原</a:t>
            </a:r>
            <a:r>
              <a:rPr lang="zh-TW" altLang="en-US" sz="2400" b="1" dirty="0">
                <a:latin typeface="標楷體" pitchFamily="65" charset="-120"/>
                <a:ea typeface="標楷體" pitchFamily="65" charset="-120"/>
              </a:rPr>
              <a:t>產自</a:t>
            </a:r>
            <a:r>
              <a:rPr lang="zh-TW" altLang="en-US" sz="2400" b="1" dirty="0" smtClean="0">
                <a:latin typeface="標楷體" pitchFamily="65" charset="-120"/>
                <a:ea typeface="標楷體" pitchFamily="65" charset="-120"/>
              </a:rPr>
              <a:t>北美洲，是</a:t>
            </a:r>
            <a:r>
              <a:rPr lang="zh-TW" altLang="en-US" sz="2400" b="1" dirty="0">
                <a:latin typeface="標楷體" pitchFamily="65" charset="-120"/>
                <a:ea typeface="標楷體" pitchFamily="65" charset="-120"/>
              </a:rPr>
              <a:t>尖石鄉鎮西堡部落教會長老參加北美洲原住民會議時所</a:t>
            </a:r>
            <a:r>
              <a:rPr lang="zh-TW" altLang="en-US" sz="2400" b="1" dirty="0" smtClean="0">
                <a:latin typeface="標楷體" pitchFamily="65" charset="-120"/>
                <a:ea typeface="標楷體" pitchFamily="65" charset="-120"/>
              </a:rPr>
              <a:t>引進；其</a:t>
            </a:r>
            <a:r>
              <a:rPr lang="zh-TW" altLang="en-US" sz="2400" b="1" dirty="0">
                <a:latin typeface="標楷體" pitchFamily="65" charset="-120"/>
                <a:ea typeface="標楷體" pitchFamily="65" charset="-120"/>
              </a:rPr>
              <a:t>外觀類似</a:t>
            </a:r>
            <a:r>
              <a:rPr lang="zh-TW" altLang="en-US" sz="2400" b="1" dirty="0" smtClean="0">
                <a:latin typeface="標楷體" pitchFamily="65" charset="-120"/>
                <a:ea typeface="標楷體" pitchFamily="65" charset="-120"/>
              </a:rPr>
              <a:t>甘藷，但</a:t>
            </a:r>
            <a:r>
              <a:rPr lang="zh-TW" altLang="en-US" sz="2400" b="1" dirty="0">
                <a:latin typeface="標楷體" pitchFamily="65" charset="-120"/>
                <a:ea typeface="標楷體" pitchFamily="65" charset="-120"/>
              </a:rPr>
              <a:t>果肉呈</a:t>
            </a:r>
            <a:r>
              <a:rPr lang="zh-TW" altLang="en-US" sz="2400" b="1" dirty="0" smtClean="0">
                <a:latin typeface="標楷體" pitchFamily="65" charset="-120"/>
                <a:ea typeface="標楷體" pitchFamily="65" charset="-120"/>
              </a:rPr>
              <a:t>粉紅色，吃</a:t>
            </a:r>
            <a:r>
              <a:rPr lang="zh-TW" altLang="en-US" sz="2600" b="1" dirty="0">
                <a:latin typeface="標楷體" pitchFamily="65" charset="-120"/>
                <a:ea typeface="標楷體" pitchFamily="65" charset="-120"/>
              </a:rPr>
              <a:t>起來</a:t>
            </a:r>
            <a:r>
              <a:rPr lang="zh-TW" altLang="en-US" sz="2400" b="1" dirty="0">
                <a:latin typeface="標楷體" pitchFamily="65" charset="-120"/>
                <a:ea typeface="標楷體" pitchFamily="65" charset="-120"/>
              </a:rPr>
              <a:t>有水梨的甜味及</a:t>
            </a:r>
            <a:r>
              <a:rPr lang="zh-TW" altLang="en-US" sz="2400" b="1" dirty="0" smtClean="0">
                <a:latin typeface="標楷體" pitchFamily="65" charset="-120"/>
                <a:ea typeface="標楷體" pitchFamily="65" charset="-120"/>
              </a:rPr>
              <a:t>香味，據說有</a:t>
            </a:r>
            <a:r>
              <a:rPr lang="zh-TW" altLang="en-US" sz="2400" b="1" dirty="0">
                <a:latin typeface="標楷體" pitchFamily="65" charset="-120"/>
                <a:ea typeface="標楷體" pitchFamily="65" charset="-120"/>
              </a:rPr>
              <a:t>降血壓及退火的功效。</a:t>
            </a:r>
          </a:p>
        </p:txBody>
      </p:sp>
      <p:pic>
        <p:nvPicPr>
          <p:cNvPr id="84997" name="Picture 5" descr="這是處理好的天山雪蓮"/>
          <p:cNvPicPr>
            <a:picLocks noChangeAspect="1" noChangeArrowheads="1"/>
          </p:cNvPicPr>
          <p:nvPr/>
        </p:nvPicPr>
        <p:blipFill>
          <a:blip r:embed="rId3" r:link="rId4"/>
          <a:srcRect/>
          <a:stretch>
            <a:fillRect/>
          </a:stretch>
        </p:blipFill>
        <p:spPr bwMode="auto">
          <a:xfrm>
            <a:off x="642910" y="2774525"/>
            <a:ext cx="2428892" cy="1797483"/>
          </a:xfrm>
          <a:prstGeom prst="rect">
            <a:avLst/>
          </a:prstGeom>
          <a:noFill/>
        </p:spPr>
      </p:pic>
      <p:pic>
        <p:nvPicPr>
          <p:cNvPr id="84996" name="Picture 4" descr="http://www.hcvs.kh.edu.tw/hcvsa/photo/a38.jpg"/>
          <p:cNvPicPr>
            <a:picLocks noChangeAspect="1" noChangeArrowheads="1"/>
          </p:cNvPicPr>
          <p:nvPr/>
        </p:nvPicPr>
        <p:blipFill>
          <a:blip r:embed="rId5" r:link="rId6"/>
          <a:srcRect/>
          <a:stretch>
            <a:fillRect/>
          </a:stretch>
        </p:blipFill>
        <p:spPr bwMode="auto">
          <a:xfrm>
            <a:off x="3357554" y="2786058"/>
            <a:ext cx="2409456" cy="1782768"/>
          </a:xfrm>
          <a:prstGeom prst="rect">
            <a:avLst/>
          </a:prstGeom>
          <a:noFill/>
        </p:spPr>
      </p:pic>
      <p:sp>
        <p:nvSpPr>
          <p:cNvPr id="85000" name="AutoShape 8"/>
          <p:cNvSpPr>
            <a:spLocks noChangeArrowheads="1"/>
          </p:cNvSpPr>
          <p:nvPr/>
        </p:nvSpPr>
        <p:spPr bwMode="auto">
          <a:xfrm>
            <a:off x="550055" y="4714884"/>
            <a:ext cx="8043890" cy="1928826"/>
          </a:xfrm>
          <a:prstGeom prst="flowChartAlternateProcess">
            <a:avLst/>
          </a:prstGeom>
          <a:ln w="15875">
            <a:solidFill>
              <a:schemeClr val="tx1"/>
            </a:solidFill>
            <a:miter lim="800000"/>
            <a:headEnd/>
            <a:tailEnd/>
          </a:ln>
          <a:effectLst>
            <a:innerShdw blurRad="114300">
              <a:prstClr val="black"/>
            </a:innerShdw>
          </a:effectLst>
        </p:spPr>
        <p:style>
          <a:lnRef idx="0">
            <a:scrgbClr r="0" g="0" b="0"/>
          </a:lnRef>
          <a:fillRef idx="1003">
            <a:schemeClr val="lt1"/>
          </a:fillRef>
          <a:effectRef idx="0">
            <a:scrgbClr r="0" g="0" b="0"/>
          </a:effectRef>
          <a:fontRef idx="major"/>
        </p:style>
        <p:txBody>
          <a:bodyPr lIns="252000" rIns="108000" anchor="ctr">
            <a:noAutofit/>
            <a:scene3d>
              <a:camera prst="orthographicFront"/>
              <a:lightRig rig="sunset" dir="t"/>
            </a:scene3d>
            <a:sp3d extrusionH="57150" prstMaterial="metal">
              <a:bevelT w="57150" h="38100" prst="artDeco"/>
            </a:sp3d>
          </a:bodyPr>
          <a:lstStyle/>
          <a:p>
            <a:pPr algn="l">
              <a:lnSpc>
                <a:spcPts val="2600"/>
              </a:lnSpc>
              <a:spcBef>
                <a:spcPct val="0"/>
              </a:spcBef>
            </a:pPr>
            <a:r>
              <a:rPr lang="zh-TW" altLang="en-US" sz="2300" b="1" dirty="0">
                <a:solidFill>
                  <a:srgbClr val="000000"/>
                </a:solidFill>
                <a:latin typeface="標楷體" pitchFamily="65" charset="-120"/>
                <a:ea typeface="標楷體" pitchFamily="65" charset="-120"/>
              </a:rPr>
              <a:t>產於尖石後山高冷特殊農作物雪蓮薯每年１１月下旬進入採收期，這種俗稱”地下水果”的原住民食品，長得相當酷似番薯，但卻是完全截然不同的口感，由於雪蓮薯屬涼性補品，有清肝解毒，整腸健胃的功效，一推出後，不少識途老馬特地前來購買，生意頗佳．外表長得頗似番薯。</a:t>
            </a:r>
            <a:endParaRPr lang="zh-TW" altLang="en-US" sz="2300" b="1" dirty="0">
              <a:latin typeface="標楷體" pitchFamily="65" charset="-120"/>
              <a:ea typeface="標楷體" pitchFamily="65" charset="-120"/>
            </a:endParaRPr>
          </a:p>
        </p:txBody>
      </p:sp>
      <p:sp>
        <p:nvSpPr>
          <p:cNvPr id="85001" name="AutoShape 9"/>
          <p:cNvSpPr>
            <a:spLocks noGrp="1" noChangeArrowheads="1"/>
          </p:cNvSpPr>
          <p:nvPr>
            <p:ph type="title"/>
          </p:nvPr>
        </p:nvSpPr>
        <p:spPr>
          <a:xfrm>
            <a:off x="2214546" y="2000240"/>
            <a:ext cx="4751388" cy="2333863"/>
          </a:xfrm>
          <a:prstGeom prst="irregularSeal1">
            <a:avLst/>
          </a:prstGeom>
          <a:ln w="57150">
            <a:gradFill flip="none" rotWithShape="1">
              <a:gsLst>
                <a:gs pos="55000">
                  <a:srgbClr val="FF0000"/>
                </a:gs>
                <a:gs pos="0">
                  <a:srgbClr val="66008F"/>
                </a:gs>
                <a:gs pos="54000">
                  <a:srgbClr val="BA0066"/>
                </a:gs>
                <a:gs pos="35000">
                  <a:srgbClr val="FF0000"/>
                </a:gs>
                <a:gs pos="50000">
                  <a:srgbClr val="FF8200"/>
                </a:gs>
              </a:gsLst>
              <a:path path="circle">
                <a:fillToRect l="100000" t="100000"/>
              </a:path>
              <a:tileRect r="-100000" b="-100000"/>
            </a:gradFill>
            <a:headEnd type="none" w="med" len="med"/>
            <a:tailEnd type="none" w="med" len="med"/>
          </a:ln>
        </p:spPr>
        <p:txBody>
          <a:bodyPr>
            <a:scene3d>
              <a:camera prst="orthographicFront"/>
              <a:lightRig rig="threePt" dir="t"/>
            </a:scene3d>
            <a:sp3d extrusionH="57150">
              <a:bevelT w="38100" h="38100"/>
            </a:sp3d>
          </a:bodyPr>
          <a:lstStyle/>
          <a:p>
            <a:r>
              <a:rPr lang="zh-TW" altLang="en-US" sz="4800" b="1" dirty="0">
                <a:ln w="3175">
                  <a:solidFill>
                    <a:schemeClr val="tx1"/>
                  </a:solidFill>
                </a:ln>
                <a:solidFill>
                  <a:srgbClr val="339933"/>
                </a:solidFill>
                <a:ea typeface="華康勘亭流" pitchFamily="65" charset="-120"/>
              </a:rPr>
              <a:t>假的</a:t>
            </a:r>
          </a:p>
        </p:txBody>
      </p:sp>
      <p:sp>
        <p:nvSpPr>
          <p:cNvPr id="85002" name="Rectangle 10"/>
          <p:cNvSpPr>
            <a:spLocks noChangeArrowheads="1"/>
          </p:cNvSpPr>
          <p:nvPr/>
        </p:nvSpPr>
        <p:spPr bwMode="auto">
          <a:xfrm>
            <a:off x="2368542" y="71414"/>
            <a:ext cx="4406917" cy="923330"/>
          </a:xfrm>
          <a:prstGeom prst="rect">
            <a:avLst/>
          </a:prstGeom>
          <a:noFill/>
          <a:ln w="9525" algn="ctr">
            <a:noFill/>
            <a:miter lim="800000"/>
            <a:headEnd/>
            <a:tailEnd/>
          </a:ln>
          <a:effectLst/>
          <a:scene3d>
            <a:camera prst="orthographicFront">
              <a:rot lat="600000" lon="0" rev="0"/>
            </a:camera>
            <a:lightRig rig="threePt" dir="t"/>
          </a:scene3d>
        </p:spPr>
        <p:txBody>
          <a:bodyPr wrap="square" lIns="0" tIns="0" rIns="0" bIns="0" anchor="ctr" anchorCtr="0">
            <a:spAutoFit/>
            <a:scene3d>
              <a:camera prst="perspectiveRelaxedModerately"/>
              <a:lightRig rig="threePt" dir="t"/>
            </a:scene3d>
            <a:sp3d>
              <a:bevelT w="38100" h="38100"/>
            </a:sp3d>
          </a:bodyPr>
          <a:lstStyle/>
          <a:p>
            <a:pPr>
              <a:spcBef>
                <a:spcPct val="0"/>
              </a:spcBef>
            </a:pPr>
            <a:r>
              <a:rPr lang="zh-TW" altLang="en-US" sz="6000" b="1" dirty="0">
                <a:solidFill>
                  <a:schemeClr val="tx2"/>
                </a:solidFill>
                <a:effectLst>
                  <a:reflection blurRad="6350" stA="50000" endA="300" endPos="50000" dist="29997" dir="5400000" sy="-100000" algn="bl" rotWithShape="0"/>
                </a:effectLst>
                <a:latin typeface="標楷體" pitchFamily="65" charset="-120"/>
                <a:ea typeface="標楷體" pitchFamily="65" charset="-120"/>
              </a:rPr>
              <a:t>真 假 比 較</a:t>
            </a:r>
          </a:p>
        </p:txBody>
      </p:sp>
      <p:sp>
        <p:nvSpPr>
          <p:cNvPr id="85003" name="Rectangle 11"/>
          <p:cNvSpPr>
            <a:spLocks noChangeArrowheads="1"/>
          </p:cNvSpPr>
          <p:nvPr/>
        </p:nvSpPr>
        <p:spPr bwMode="auto">
          <a:xfrm rot="4837658">
            <a:off x="-553905" y="2792230"/>
            <a:ext cx="2519070" cy="615553"/>
          </a:xfrm>
          <a:prstGeom prst="rect">
            <a:avLst/>
          </a:prstGeom>
          <a:noFill/>
          <a:ln w="9525" algn="ctr">
            <a:noFill/>
            <a:miter lim="800000"/>
            <a:headEnd/>
            <a:tailEnd/>
          </a:ln>
          <a:effectLst/>
        </p:spPr>
        <p:txBody>
          <a:bodyPr vert="eaVert" wrap="none">
            <a:prstTxWarp prst="textCascadeUp">
              <a:avLst>
                <a:gd name="adj" fmla="val 70057"/>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ct val="0"/>
              </a:spcBef>
            </a:pPr>
            <a:r>
              <a:rPr lang="zh-TW" alt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pitchFamily="65" charset="-120"/>
                <a:ea typeface="標楷體" pitchFamily="65" charset="-120"/>
              </a:rPr>
              <a:t>天山雪蓮薯</a:t>
            </a:r>
          </a:p>
        </p:txBody>
      </p:sp>
      <p:sp>
        <p:nvSpPr>
          <p:cNvPr id="10" name="Rectangle 11"/>
          <p:cNvSpPr>
            <a:spLocks noChangeArrowheads="1"/>
          </p:cNvSpPr>
          <p:nvPr/>
        </p:nvSpPr>
        <p:spPr bwMode="auto">
          <a:xfrm rot="6289732">
            <a:off x="7259253" y="2118112"/>
            <a:ext cx="2080363" cy="657801"/>
          </a:xfrm>
          <a:prstGeom prst="rect">
            <a:avLst/>
          </a:prstGeom>
          <a:noFill/>
          <a:ln w="9525" algn="ctr">
            <a:noFill/>
            <a:miter lim="800000"/>
            <a:headEnd/>
            <a:tailEnd/>
          </a:ln>
          <a:effectLst/>
        </p:spPr>
        <p:txBody>
          <a:bodyPr vert="eaVert" wrap="none">
            <a:prstTxWarp prst="textCascadeUp">
              <a:avLst>
                <a:gd name="adj" fmla="val 70057"/>
              </a:avLst>
            </a:prstTxWarp>
            <a:spAutoFit/>
            <a:scene3d>
              <a:camera prst="orthographicFront"/>
              <a:lightRig rig="flat" dir="tl">
                <a:rot lat="0" lon="0" rev="6600000"/>
              </a:lightRig>
            </a:scene3d>
            <a:sp3d extrusionH="25400" contourW="19050">
              <a:bevelT w="38100" h="31750"/>
              <a:contourClr>
                <a:srgbClr val="AC0000"/>
              </a:contourClr>
            </a:sp3d>
          </a:bodyPr>
          <a:lstStyle/>
          <a:p>
            <a:pPr>
              <a:spcBef>
                <a:spcPct val="0"/>
              </a:spcBef>
            </a:pPr>
            <a:r>
              <a:rPr lang="zh-TW" altLang="en-US" sz="2800" b="1" dirty="0" smtClean="0">
                <a:ln w="3175">
                  <a:solidFill>
                    <a:schemeClr val="accent4"/>
                  </a:solidFill>
                </a:ln>
                <a:gradFill flip="none" rotWithShape="1">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path path="circle">
                    <a:fillToRect l="100000" b="100000"/>
                  </a:path>
                  <a:tileRect t="-100000" r="-100000"/>
                </a:gradFill>
                <a:effectLst>
                  <a:outerShdw blurRad="50800" dist="39000" dir="5460000" algn="tl">
                    <a:srgbClr val="000000">
                      <a:alpha val="38000"/>
                    </a:srgbClr>
                  </a:outerShdw>
                </a:effectLst>
                <a:latin typeface="標楷體" pitchFamily="65" charset="-120"/>
                <a:ea typeface="標楷體" pitchFamily="65" charset="-120"/>
              </a:rPr>
              <a:t>雪蓮豆</a:t>
            </a:r>
            <a:endParaRPr lang="zh-TW" altLang="en-US" sz="2800" b="1" dirty="0">
              <a:ln w="3175">
                <a:solidFill>
                  <a:schemeClr val="accent4"/>
                </a:solidFill>
              </a:ln>
              <a:gradFill flip="none" rotWithShape="1">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path path="circle">
                  <a:fillToRect l="100000" b="100000"/>
                </a:path>
                <a:tileRect t="-100000" r="-100000"/>
              </a:gradFill>
              <a:effectLst>
                <a:outerShdw blurRad="50800" dist="39000" dir="5460000" algn="tl">
                  <a:srgbClr val="000000">
                    <a:alpha val="38000"/>
                  </a:srgbClr>
                </a:outerShdw>
              </a:effectLst>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5002"/>
                                        </p:tgtEl>
                                        <p:attrNameLst>
                                          <p:attrName>style.visibility</p:attrName>
                                        </p:attrNameLst>
                                      </p:cBhvr>
                                      <p:to>
                                        <p:strVal val="visible"/>
                                      </p:to>
                                    </p:set>
                                    <p:anim calcmode="lin" valueType="num">
                                      <p:cBhvr>
                                        <p:cTn id="7" dur="1000" fill="hold"/>
                                        <p:tgtEl>
                                          <p:spTgt spid="85002"/>
                                        </p:tgtEl>
                                        <p:attrNameLst>
                                          <p:attrName>ppt_w</p:attrName>
                                        </p:attrNameLst>
                                      </p:cBhvr>
                                      <p:tavLst>
                                        <p:tav tm="0">
                                          <p:val>
                                            <p:fltVal val="0"/>
                                          </p:val>
                                        </p:tav>
                                        <p:tav tm="100000">
                                          <p:val>
                                            <p:strVal val="#ppt_w"/>
                                          </p:val>
                                        </p:tav>
                                      </p:tavLst>
                                    </p:anim>
                                    <p:anim calcmode="lin" valueType="num">
                                      <p:cBhvr>
                                        <p:cTn id="8" dur="1000" fill="hold"/>
                                        <p:tgtEl>
                                          <p:spTgt spid="85002"/>
                                        </p:tgtEl>
                                        <p:attrNameLst>
                                          <p:attrName>ppt_h</p:attrName>
                                        </p:attrNameLst>
                                      </p:cBhvr>
                                      <p:tavLst>
                                        <p:tav tm="0">
                                          <p:val>
                                            <p:fltVal val="0"/>
                                          </p:val>
                                        </p:tav>
                                        <p:tav tm="100000">
                                          <p:val>
                                            <p:strVal val="#ppt_h"/>
                                          </p:val>
                                        </p:tav>
                                      </p:tavLst>
                                    </p:anim>
                                    <p:anim calcmode="lin" valueType="num">
                                      <p:cBhvr>
                                        <p:cTn id="9" dur="1000" fill="hold"/>
                                        <p:tgtEl>
                                          <p:spTgt spid="85002"/>
                                        </p:tgtEl>
                                        <p:attrNameLst>
                                          <p:attrName>ppt_x</p:attrName>
                                        </p:attrNameLst>
                                      </p:cBhvr>
                                      <p:tavLst>
                                        <p:tav tm="0">
                                          <p:val>
                                            <p:fltVal val="0.5"/>
                                          </p:val>
                                        </p:tav>
                                        <p:tav tm="100000">
                                          <p:val>
                                            <p:strVal val="#ppt_x"/>
                                          </p:val>
                                        </p:tav>
                                      </p:tavLst>
                                    </p:anim>
                                    <p:anim calcmode="lin" valueType="num">
                                      <p:cBhvr>
                                        <p:cTn id="10" dur="1000" fill="hold"/>
                                        <p:tgtEl>
                                          <p:spTgt spid="85002"/>
                                        </p:tgtEl>
                                        <p:attrNameLst>
                                          <p:attrName>ppt_y</p:attrName>
                                        </p:attrNameLst>
                                      </p:cBhvr>
                                      <p:tavLst>
                                        <p:tav tm="0">
                                          <p:val>
                                            <p:fltVal val="0.5"/>
                                          </p:val>
                                        </p:tav>
                                        <p:tav tm="100000">
                                          <p:val>
                                            <p:strVal val="#ppt_y"/>
                                          </p:val>
                                        </p:tav>
                                      </p:tavLst>
                                    </p:anim>
                                  </p:childTnLst>
                                </p:cTn>
                              </p:par>
                              <p:par>
                                <p:cTn id="11" presetID="50" presetClass="entr" presetSubtype="0" decel="100000" fill="hold" nodeType="withEffect">
                                  <p:stCondLst>
                                    <p:cond delay="500"/>
                                  </p:stCondLst>
                                  <p:childTnLst>
                                    <p:set>
                                      <p:cBhvr>
                                        <p:cTn id="12" dur="1" fill="hold">
                                          <p:stCondLst>
                                            <p:cond delay="0"/>
                                          </p:stCondLst>
                                        </p:cTn>
                                        <p:tgtEl>
                                          <p:spTgt spid="84998"/>
                                        </p:tgtEl>
                                        <p:attrNameLst>
                                          <p:attrName>style.visibility</p:attrName>
                                        </p:attrNameLst>
                                      </p:cBhvr>
                                      <p:to>
                                        <p:strVal val="visible"/>
                                      </p:to>
                                    </p:set>
                                    <p:anim calcmode="lin" valueType="num">
                                      <p:cBhvr>
                                        <p:cTn id="13" dur="1000" fill="hold"/>
                                        <p:tgtEl>
                                          <p:spTgt spid="84998"/>
                                        </p:tgtEl>
                                        <p:attrNameLst>
                                          <p:attrName>ppt_w</p:attrName>
                                        </p:attrNameLst>
                                      </p:cBhvr>
                                      <p:tavLst>
                                        <p:tav tm="0">
                                          <p:val>
                                            <p:strVal val="#ppt_w+.3"/>
                                          </p:val>
                                        </p:tav>
                                        <p:tav tm="100000">
                                          <p:val>
                                            <p:strVal val="#ppt_w"/>
                                          </p:val>
                                        </p:tav>
                                      </p:tavLst>
                                    </p:anim>
                                    <p:anim calcmode="lin" valueType="num">
                                      <p:cBhvr>
                                        <p:cTn id="14" dur="1000" fill="hold"/>
                                        <p:tgtEl>
                                          <p:spTgt spid="84998"/>
                                        </p:tgtEl>
                                        <p:attrNameLst>
                                          <p:attrName>ppt_h</p:attrName>
                                        </p:attrNameLst>
                                      </p:cBhvr>
                                      <p:tavLst>
                                        <p:tav tm="0">
                                          <p:val>
                                            <p:strVal val="#ppt_h"/>
                                          </p:val>
                                        </p:tav>
                                        <p:tav tm="100000">
                                          <p:val>
                                            <p:strVal val="#ppt_h"/>
                                          </p:val>
                                        </p:tav>
                                      </p:tavLst>
                                    </p:anim>
                                    <p:animEffect transition="in" filter="fade">
                                      <p:cBhvr>
                                        <p:cTn id="15" dur="1000"/>
                                        <p:tgtEl>
                                          <p:spTgt spid="84998"/>
                                        </p:tgtEl>
                                      </p:cBhvr>
                                    </p:animEffect>
                                  </p:childTnLst>
                                </p:cTn>
                              </p:par>
                            </p:childTnLst>
                          </p:cTn>
                        </p:par>
                        <p:par>
                          <p:cTn id="16" fill="hold">
                            <p:stCondLst>
                              <p:cond delay="1500"/>
                            </p:stCondLst>
                            <p:childTnLst>
                              <p:par>
                                <p:cTn id="17" presetID="15" presetClass="entr" presetSubtype="0" fill="hold" nodeType="afterEffect">
                                  <p:stCondLst>
                                    <p:cond delay="0"/>
                                  </p:stCondLst>
                                  <p:childTnLst>
                                    <p:set>
                                      <p:cBhvr>
                                        <p:cTn id="18" dur="1" fill="hold">
                                          <p:stCondLst>
                                            <p:cond delay="0"/>
                                          </p:stCondLst>
                                        </p:cTn>
                                        <p:tgtEl>
                                          <p:spTgt spid="84997"/>
                                        </p:tgtEl>
                                        <p:attrNameLst>
                                          <p:attrName>style.visibility</p:attrName>
                                        </p:attrNameLst>
                                      </p:cBhvr>
                                      <p:to>
                                        <p:strVal val="visible"/>
                                      </p:to>
                                    </p:set>
                                    <p:anim calcmode="lin" valueType="num">
                                      <p:cBhvr>
                                        <p:cTn id="19" dur="500" fill="hold"/>
                                        <p:tgtEl>
                                          <p:spTgt spid="84997"/>
                                        </p:tgtEl>
                                        <p:attrNameLst>
                                          <p:attrName>ppt_w</p:attrName>
                                        </p:attrNameLst>
                                      </p:cBhvr>
                                      <p:tavLst>
                                        <p:tav tm="0">
                                          <p:val>
                                            <p:fltVal val="0"/>
                                          </p:val>
                                        </p:tav>
                                        <p:tav tm="100000">
                                          <p:val>
                                            <p:strVal val="#ppt_w"/>
                                          </p:val>
                                        </p:tav>
                                      </p:tavLst>
                                    </p:anim>
                                    <p:anim calcmode="lin" valueType="num">
                                      <p:cBhvr>
                                        <p:cTn id="20" dur="500" fill="hold"/>
                                        <p:tgtEl>
                                          <p:spTgt spid="84997"/>
                                        </p:tgtEl>
                                        <p:attrNameLst>
                                          <p:attrName>ppt_h</p:attrName>
                                        </p:attrNameLst>
                                      </p:cBhvr>
                                      <p:tavLst>
                                        <p:tav tm="0">
                                          <p:val>
                                            <p:fltVal val="0"/>
                                          </p:val>
                                        </p:tav>
                                        <p:tav tm="100000">
                                          <p:val>
                                            <p:strVal val="#ppt_h"/>
                                          </p:val>
                                        </p:tav>
                                      </p:tavLst>
                                    </p:anim>
                                    <p:anim calcmode="lin" valueType="num">
                                      <p:cBhvr>
                                        <p:cTn id="21" dur="500" fill="hold"/>
                                        <p:tgtEl>
                                          <p:spTgt spid="84997"/>
                                        </p:tgtEl>
                                        <p:attrNameLst>
                                          <p:attrName>ppt_x</p:attrName>
                                        </p:attrNameLst>
                                      </p:cBhvr>
                                      <p:tavLst>
                                        <p:tav tm="0" fmla="#ppt_x+(cos(-2*pi*(1-$))*-#ppt_x-sin(-2*pi*(1-$))*(1-#ppt_y))*(1-$)">
                                          <p:val>
                                            <p:fltVal val="0"/>
                                          </p:val>
                                        </p:tav>
                                        <p:tav tm="100000">
                                          <p:val>
                                            <p:fltVal val="1"/>
                                          </p:val>
                                        </p:tav>
                                      </p:tavLst>
                                    </p:anim>
                                    <p:anim calcmode="lin" valueType="num">
                                      <p:cBhvr>
                                        <p:cTn id="22" dur="500" fill="hold"/>
                                        <p:tgtEl>
                                          <p:spTgt spid="84997"/>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2000"/>
                            </p:stCondLst>
                            <p:childTnLst>
                              <p:par>
                                <p:cTn id="24" presetID="15" presetClass="entr" presetSubtype="0" fill="hold" nodeType="afterEffect">
                                  <p:stCondLst>
                                    <p:cond delay="0"/>
                                  </p:stCondLst>
                                  <p:childTnLst>
                                    <p:set>
                                      <p:cBhvr>
                                        <p:cTn id="25" dur="1" fill="hold">
                                          <p:stCondLst>
                                            <p:cond delay="0"/>
                                          </p:stCondLst>
                                        </p:cTn>
                                        <p:tgtEl>
                                          <p:spTgt spid="84996"/>
                                        </p:tgtEl>
                                        <p:attrNameLst>
                                          <p:attrName>style.visibility</p:attrName>
                                        </p:attrNameLst>
                                      </p:cBhvr>
                                      <p:to>
                                        <p:strVal val="visible"/>
                                      </p:to>
                                    </p:set>
                                    <p:anim calcmode="lin" valueType="num">
                                      <p:cBhvr>
                                        <p:cTn id="26" dur="500" fill="hold"/>
                                        <p:tgtEl>
                                          <p:spTgt spid="84996"/>
                                        </p:tgtEl>
                                        <p:attrNameLst>
                                          <p:attrName>ppt_w</p:attrName>
                                        </p:attrNameLst>
                                      </p:cBhvr>
                                      <p:tavLst>
                                        <p:tav tm="0">
                                          <p:val>
                                            <p:fltVal val="0"/>
                                          </p:val>
                                        </p:tav>
                                        <p:tav tm="100000">
                                          <p:val>
                                            <p:strVal val="#ppt_w"/>
                                          </p:val>
                                        </p:tav>
                                      </p:tavLst>
                                    </p:anim>
                                    <p:anim calcmode="lin" valueType="num">
                                      <p:cBhvr>
                                        <p:cTn id="27" dur="500" fill="hold"/>
                                        <p:tgtEl>
                                          <p:spTgt spid="84996"/>
                                        </p:tgtEl>
                                        <p:attrNameLst>
                                          <p:attrName>ppt_h</p:attrName>
                                        </p:attrNameLst>
                                      </p:cBhvr>
                                      <p:tavLst>
                                        <p:tav tm="0">
                                          <p:val>
                                            <p:fltVal val="0"/>
                                          </p:val>
                                        </p:tav>
                                        <p:tav tm="100000">
                                          <p:val>
                                            <p:strVal val="#ppt_h"/>
                                          </p:val>
                                        </p:tav>
                                      </p:tavLst>
                                    </p:anim>
                                    <p:anim calcmode="lin" valueType="num">
                                      <p:cBhvr>
                                        <p:cTn id="28" dur="500" fill="hold"/>
                                        <p:tgtEl>
                                          <p:spTgt spid="84996"/>
                                        </p:tgtEl>
                                        <p:attrNameLst>
                                          <p:attrName>ppt_x</p:attrName>
                                        </p:attrNameLst>
                                      </p:cBhvr>
                                      <p:tavLst>
                                        <p:tav tm="0" fmla="#ppt_x+(cos(-2*pi*(1-$))*-#ppt_x-sin(-2*pi*(1-$))*(1-#ppt_y))*(1-$)">
                                          <p:val>
                                            <p:fltVal val="0"/>
                                          </p:val>
                                        </p:tav>
                                        <p:tav tm="100000">
                                          <p:val>
                                            <p:fltVal val="1"/>
                                          </p:val>
                                        </p:tav>
                                      </p:tavLst>
                                    </p:anim>
                                    <p:anim calcmode="lin" valueType="num">
                                      <p:cBhvr>
                                        <p:cTn id="29" dur="500" fill="hold"/>
                                        <p:tgtEl>
                                          <p:spTgt spid="84996"/>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2500"/>
                            </p:stCondLst>
                            <p:childTnLst>
                              <p:par>
                                <p:cTn id="31" presetID="38" presetClass="entr" presetSubtype="0" accel="50000" fill="hold" grpId="0" nodeType="afterEffect">
                                  <p:stCondLst>
                                    <p:cond delay="0"/>
                                  </p:stCondLst>
                                  <p:childTnLst>
                                    <p:set>
                                      <p:cBhvr>
                                        <p:cTn id="32" dur="1" fill="hold">
                                          <p:stCondLst>
                                            <p:cond delay="0"/>
                                          </p:stCondLst>
                                        </p:cTn>
                                        <p:tgtEl>
                                          <p:spTgt spid="85003"/>
                                        </p:tgtEl>
                                        <p:attrNameLst>
                                          <p:attrName>style.visibility</p:attrName>
                                        </p:attrNameLst>
                                      </p:cBhvr>
                                      <p:to>
                                        <p:strVal val="visible"/>
                                      </p:to>
                                    </p:set>
                                    <p:set>
                                      <p:cBhvr>
                                        <p:cTn id="33" dur="455" fill="hold">
                                          <p:stCondLst>
                                            <p:cond delay="0"/>
                                          </p:stCondLst>
                                        </p:cTn>
                                        <p:tgtEl>
                                          <p:spTgt spid="85003"/>
                                        </p:tgtEl>
                                        <p:attrNameLst>
                                          <p:attrName>style.rotation</p:attrName>
                                        </p:attrNameLst>
                                      </p:cBhvr>
                                      <p:to>
                                        <p:strVal val="-45.0"/>
                                      </p:to>
                                    </p:set>
                                    <p:anim calcmode="lin" valueType="num">
                                      <p:cBhvr>
                                        <p:cTn id="34" dur="455" fill="hold">
                                          <p:stCondLst>
                                            <p:cond delay="455"/>
                                          </p:stCondLst>
                                        </p:cTn>
                                        <p:tgtEl>
                                          <p:spTgt spid="85003"/>
                                        </p:tgtEl>
                                        <p:attrNameLst>
                                          <p:attrName>style.rotation</p:attrName>
                                        </p:attrNameLst>
                                      </p:cBhvr>
                                      <p:tavLst>
                                        <p:tav tm="0">
                                          <p:val>
                                            <p:fltVal val="-45"/>
                                          </p:val>
                                        </p:tav>
                                        <p:tav tm="69900">
                                          <p:val>
                                            <p:fltVal val="45"/>
                                          </p:val>
                                        </p:tav>
                                        <p:tav tm="100000">
                                          <p:val>
                                            <p:fltVal val="0"/>
                                          </p:val>
                                        </p:tav>
                                      </p:tavLst>
                                    </p:anim>
                                    <p:anim calcmode="lin" valueType="num">
                                      <p:cBhvr>
                                        <p:cTn id="35" dur="455" fill="hold">
                                          <p:stCondLst>
                                            <p:cond delay="0"/>
                                          </p:stCondLst>
                                        </p:cTn>
                                        <p:tgtEl>
                                          <p:spTgt spid="85003"/>
                                        </p:tgtEl>
                                        <p:attrNameLst>
                                          <p:attrName>ppt_y</p:attrName>
                                        </p:attrNameLst>
                                      </p:cBhvr>
                                      <p:tavLst>
                                        <p:tav tm="0">
                                          <p:val>
                                            <p:strVal val="#ppt_y-1"/>
                                          </p:val>
                                        </p:tav>
                                        <p:tav tm="100000">
                                          <p:val>
                                            <p:strVal val="#ppt_y-(0.354*#ppt_w-0.172*#ppt_h)"/>
                                          </p:val>
                                        </p:tav>
                                      </p:tavLst>
                                    </p:anim>
                                    <p:anim calcmode="lin" valueType="num">
                                      <p:cBhvr>
                                        <p:cTn id="36" dur="156" decel="50000" autoRev="1" fill="hold">
                                          <p:stCondLst>
                                            <p:cond delay="455"/>
                                          </p:stCondLst>
                                        </p:cTn>
                                        <p:tgtEl>
                                          <p:spTgt spid="85003"/>
                                        </p:tgtEl>
                                        <p:attrNameLst>
                                          <p:attrName>ppt_y</p:attrName>
                                        </p:attrNameLst>
                                      </p:cBhvr>
                                      <p:tavLst>
                                        <p:tav tm="0">
                                          <p:val>
                                            <p:strVal val="#ppt_y-(0.354*#ppt_w-0.172*#ppt_h)"/>
                                          </p:val>
                                        </p:tav>
                                        <p:tav tm="100000">
                                          <p:val>
                                            <p:strVal val="#ppt_y-(0.354*#ppt_w-0.172*#ppt_h)-#ppt_h/2"/>
                                          </p:val>
                                        </p:tav>
                                      </p:tavLst>
                                    </p:anim>
                                    <p:anim calcmode="lin" valueType="num">
                                      <p:cBhvr>
                                        <p:cTn id="37" dur="136" fill="hold">
                                          <p:stCondLst>
                                            <p:cond delay="864"/>
                                          </p:stCondLst>
                                        </p:cTn>
                                        <p:tgtEl>
                                          <p:spTgt spid="85003"/>
                                        </p:tgtEl>
                                        <p:attrNameLst>
                                          <p:attrName>ppt_y</p:attrName>
                                        </p:attrNameLst>
                                      </p:cBhvr>
                                      <p:tavLst>
                                        <p:tav tm="0">
                                          <p:val>
                                            <p:strVal val="#ppt_y-(0.354*#ppt_w-0.172*#ppt_h)"/>
                                          </p:val>
                                        </p:tav>
                                        <p:tav tm="100000">
                                          <p:val>
                                            <p:strVal val="#ppt_y"/>
                                          </p:val>
                                        </p:tav>
                                      </p:tavLst>
                                    </p:anim>
                                  </p:childTnLst>
                                </p:cTn>
                              </p:par>
                            </p:childTnLst>
                          </p:cTn>
                        </p:par>
                        <p:par>
                          <p:cTn id="38" fill="hold">
                            <p:stCondLst>
                              <p:cond delay="3500"/>
                            </p:stCondLst>
                            <p:childTnLst>
                              <p:par>
                                <p:cTn id="39" presetID="15"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ppt_w</p:attrName>
                                        </p:attrNameLst>
                                      </p:cBhvr>
                                      <p:tavLst>
                                        <p:tav tm="0">
                                          <p:val>
                                            <p:fltVal val="0"/>
                                          </p:val>
                                        </p:tav>
                                        <p:tav tm="100000">
                                          <p:val>
                                            <p:strVal val="#ppt_w"/>
                                          </p:val>
                                        </p:tav>
                                      </p:tavLst>
                                    </p:anim>
                                    <p:anim calcmode="lin" valueType="num">
                                      <p:cBhvr>
                                        <p:cTn id="42" dur="1000" fill="hold"/>
                                        <p:tgtEl>
                                          <p:spTgt spid="9"/>
                                        </p:tgtEl>
                                        <p:attrNameLst>
                                          <p:attrName>ppt_h</p:attrName>
                                        </p:attrNameLst>
                                      </p:cBhvr>
                                      <p:tavLst>
                                        <p:tav tm="0">
                                          <p:val>
                                            <p:fltVal val="0"/>
                                          </p:val>
                                        </p:tav>
                                        <p:tav tm="100000">
                                          <p:val>
                                            <p:strVal val="#ppt_h"/>
                                          </p:val>
                                        </p:tav>
                                      </p:tavLst>
                                    </p:anim>
                                    <p:anim calcmode="lin" valueType="num">
                                      <p:cBhvr>
                                        <p:cTn id="43"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4500"/>
                            </p:stCondLst>
                            <p:childTnLst>
                              <p:par>
                                <p:cTn id="46" presetID="38" presetClass="entr" presetSubtype="0" accel="5000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set>
                                      <p:cBhvr>
                                        <p:cTn id="48" dur="455" fill="hold">
                                          <p:stCondLst>
                                            <p:cond delay="0"/>
                                          </p:stCondLst>
                                        </p:cTn>
                                        <p:tgtEl>
                                          <p:spTgt spid="10"/>
                                        </p:tgtEl>
                                        <p:attrNameLst>
                                          <p:attrName>style.rotation</p:attrName>
                                        </p:attrNameLst>
                                      </p:cBhvr>
                                      <p:to>
                                        <p:strVal val="-45.0"/>
                                      </p:to>
                                    </p:set>
                                    <p:anim calcmode="lin" valueType="num">
                                      <p:cBhvr>
                                        <p:cTn id="49"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50"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51"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52"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53" fill="hold">
                            <p:stCondLst>
                              <p:cond delay="5500"/>
                            </p:stCondLst>
                            <p:childTnLst>
                              <p:par>
                                <p:cTn id="54" presetID="58" presetClass="entr" presetSubtype="0" accel="100000" fill="hold" grpId="1" nodeType="afterEffect">
                                  <p:stCondLst>
                                    <p:cond delay="0"/>
                                  </p:stCondLst>
                                  <p:childTnLst>
                                    <p:set>
                                      <p:cBhvr>
                                        <p:cTn id="55" dur="1" fill="hold">
                                          <p:stCondLst>
                                            <p:cond delay="0"/>
                                          </p:stCondLst>
                                        </p:cTn>
                                        <p:tgtEl>
                                          <p:spTgt spid="85001"/>
                                        </p:tgtEl>
                                        <p:attrNameLst>
                                          <p:attrName>style.visibility</p:attrName>
                                        </p:attrNameLst>
                                      </p:cBhvr>
                                      <p:to>
                                        <p:strVal val="visible"/>
                                      </p:to>
                                    </p:set>
                                    <p:anim calcmode="lin" valueType="num">
                                      <p:cBhvr>
                                        <p:cTn id="56" dur="1000" fill="hold"/>
                                        <p:tgtEl>
                                          <p:spTgt spid="85001"/>
                                        </p:tgtEl>
                                        <p:attrNameLst>
                                          <p:attrName>ppt_w</p:attrName>
                                        </p:attrNameLst>
                                      </p:cBhvr>
                                      <p:tavLst>
                                        <p:tav tm="0">
                                          <p:val>
                                            <p:strVal val="#ppt_w*2.5"/>
                                          </p:val>
                                        </p:tav>
                                        <p:tav tm="100000">
                                          <p:val>
                                            <p:strVal val="#ppt_w"/>
                                          </p:val>
                                        </p:tav>
                                      </p:tavLst>
                                    </p:anim>
                                    <p:anim calcmode="lin" valueType="num">
                                      <p:cBhvr>
                                        <p:cTn id="57" dur="1000" fill="hold"/>
                                        <p:tgtEl>
                                          <p:spTgt spid="85001"/>
                                        </p:tgtEl>
                                        <p:attrNameLst>
                                          <p:attrName>ppt_h</p:attrName>
                                        </p:attrNameLst>
                                      </p:cBhvr>
                                      <p:tavLst>
                                        <p:tav tm="0">
                                          <p:val>
                                            <p:strVal val="#ppt_h*0.01"/>
                                          </p:val>
                                        </p:tav>
                                        <p:tav tm="100000">
                                          <p:val>
                                            <p:strVal val="#ppt_h"/>
                                          </p:val>
                                        </p:tav>
                                      </p:tavLst>
                                    </p:anim>
                                    <p:anim calcmode="lin" valueType="num">
                                      <p:cBhvr>
                                        <p:cTn id="58" dur="1000" fill="hold"/>
                                        <p:tgtEl>
                                          <p:spTgt spid="85001"/>
                                        </p:tgtEl>
                                        <p:attrNameLst>
                                          <p:attrName>ppt_x</p:attrName>
                                        </p:attrNameLst>
                                      </p:cBhvr>
                                      <p:tavLst>
                                        <p:tav tm="0">
                                          <p:val>
                                            <p:strVal val="#ppt_x"/>
                                          </p:val>
                                        </p:tav>
                                        <p:tav tm="100000">
                                          <p:val>
                                            <p:strVal val="#ppt_x"/>
                                          </p:val>
                                        </p:tav>
                                      </p:tavLst>
                                    </p:anim>
                                    <p:anim calcmode="lin" valueType="num">
                                      <p:cBhvr>
                                        <p:cTn id="59" dur="1000" fill="hold"/>
                                        <p:tgtEl>
                                          <p:spTgt spid="85001"/>
                                        </p:tgtEl>
                                        <p:attrNameLst>
                                          <p:attrName>ppt_y</p:attrName>
                                        </p:attrNameLst>
                                      </p:cBhvr>
                                      <p:tavLst>
                                        <p:tav tm="0">
                                          <p:val>
                                            <p:strVal val="#ppt_h+1"/>
                                          </p:val>
                                        </p:tav>
                                        <p:tav tm="100000">
                                          <p:val>
                                            <p:strVal val="#ppt_y"/>
                                          </p:val>
                                        </p:tav>
                                      </p:tavLst>
                                    </p:anim>
                                    <p:animEffect transition="in" filter="fade">
                                      <p:cBhvr>
                                        <p:cTn id="60" dur="1000"/>
                                        <p:tgtEl>
                                          <p:spTgt spid="85001"/>
                                        </p:tgtEl>
                                      </p:cBhvr>
                                    </p:animEffect>
                                  </p:childTnLst>
                                </p:cTn>
                              </p:par>
                            </p:childTnLst>
                          </p:cTn>
                        </p:par>
                        <p:par>
                          <p:cTn id="61" fill="hold">
                            <p:stCondLst>
                              <p:cond delay="6500"/>
                            </p:stCondLst>
                            <p:childTnLst>
                              <p:par>
                                <p:cTn id="62" presetID="4" presetClass="entr" presetSubtype="32" fill="hold" grpId="0" nodeType="afterEffect">
                                  <p:stCondLst>
                                    <p:cond delay="0"/>
                                  </p:stCondLst>
                                  <p:childTnLst>
                                    <p:set>
                                      <p:cBhvr>
                                        <p:cTn id="63" dur="1" fill="hold">
                                          <p:stCondLst>
                                            <p:cond delay="0"/>
                                          </p:stCondLst>
                                        </p:cTn>
                                        <p:tgtEl>
                                          <p:spTgt spid="85000"/>
                                        </p:tgtEl>
                                        <p:attrNameLst>
                                          <p:attrName>style.visibility</p:attrName>
                                        </p:attrNameLst>
                                      </p:cBhvr>
                                      <p:to>
                                        <p:strVal val="visible"/>
                                      </p:to>
                                    </p:set>
                                    <p:animEffect transition="in" filter="box(out)">
                                      <p:cBhvr>
                                        <p:cTn id="64" dur="1000"/>
                                        <p:tgtEl>
                                          <p:spTgt spid="85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00" grpId="0" animBg="1"/>
      <p:bldP spid="85001" grpId="1" animBg="1"/>
      <p:bldP spid="85002" grpId="0"/>
      <p:bldP spid="85003"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214282" y="1433514"/>
            <a:ext cx="6786610" cy="4924444"/>
          </a:xfrm>
        </p:spPr>
        <p:txBody>
          <a:bodyPr/>
          <a:lstStyle/>
          <a:p>
            <a:pPr>
              <a:lnSpc>
                <a:spcPct val="110000"/>
              </a:lnSpc>
            </a:pPr>
            <a:r>
              <a:rPr lang="zh-TW" altLang="en-US" sz="2700" b="1" dirty="0">
                <a:latin typeface="標楷體" pitchFamily="65" charset="-120"/>
                <a:ea typeface="標楷體" pitchFamily="65" charset="-120"/>
              </a:rPr>
              <a:t>以天山</a:t>
            </a:r>
            <a:r>
              <a:rPr lang="en-US" altLang="zh-TW" sz="2700" b="1" dirty="0">
                <a:latin typeface="標楷體" pitchFamily="65" charset="-120"/>
                <a:ea typeface="標楷體" pitchFamily="65" charset="-120"/>
              </a:rPr>
              <a:t>-</a:t>
            </a:r>
            <a:r>
              <a:rPr lang="zh-TW" altLang="en-US" sz="2700" b="1" dirty="0">
                <a:latin typeface="標楷體" pitchFamily="65" charset="-120"/>
                <a:ea typeface="標楷體" pitchFamily="65" charset="-120"/>
              </a:rPr>
              <a:t>百分之百野生雪蓮花為原料。係屬珍稀名貴藥物，素有</a:t>
            </a:r>
            <a:r>
              <a:rPr lang="en-US" altLang="zh-TW" sz="2700" b="1" dirty="0">
                <a:latin typeface="標楷體" pitchFamily="65" charset="-120"/>
                <a:ea typeface="標楷體" pitchFamily="65" charset="-120"/>
              </a:rPr>
              <a:t>〝</a:t>
            </a:r>
            <a:r>
              <a:rPr lang="zh-TW" altLang="en-US" sz="3000" b="1" dirty="0">
                <a:ln w="1905"/>
                <a:gradFill>
                  <a:gsLst>
                    <a:gs pos="10000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華康POP2體W9" pitchFamily="81" charset="-120"/>
                <a:ea typeface="華康POP2體W9" pitchFamily="81" charset="-120"/>
              </a:rPr>
              <a:t>百草之王</a:t>
            </a:r>
            <a:r>
              <a:rPr lang="en-US" altLang="zh-TW" sz="2700" b="1" dirty="0">
                <a:latin typeface="標楷體" pitchFamily="65" charset="-120"/>
                <a:ea typeface="標楷體" pitchFamily="65" charset="-120"/>
              </a:rPr>
              <a:t>〞</a:t>
            </a:r>
            <a:r>
              <a:rPr lang="zh-TW" altLang="en-US" sz="2700" b="1" dirty="0">
                <a:latin typeface="標楷體" pitchFamily="65" charset="-120"/>
                <a:ea typeface="標楷體" pitchFamily="65" charset="-120"/>
              </a:rPr>
              <a:t>之稱號。</a:t>
            </a:r>
          </a:p>
          <a:p>
            <a:pPr hangingPunct="0">
              <a:lnSpc>
                <a:spcPts val="3500"/>
              </a:lnSpc>
              <a:spcBef>
                <a:spcPts val="1200"/>
              </a:spcBef>
            </a:pPr>
            <a:r>
              <a:rPr lang="zh-TW" altLang="en-US" sz="2700" b="1" dirty="0" smtClean="0">
                <a:latin typeface="標楷體" pitchFamily="65" charset="-120"/>
                <a:ea typeface="標楷體" pitchFamily="65" charset="-120"/>
              </a:rPr>
              <a:t>新疆</a:t>
            </a:r>
            <a:r>
              <a:rPr lang="zh-TW" altLang="en-US" sz="2700" b="1" dirty="0">
                <a:latin typeface="標楷體" pitchFamily="65" charset="-120"/>
                <a:ea typeface="標楷體" pitchFamily="65" charset="-120"/>
              </a:rPr>
              <a:t>名貴植物藥材，分佈于</a:t>
            </a:r>
            <a:r>
              <a:rPr lang="zh-TW" altLang="en-US" sz="2700" b="1" dirty="0" smtClean="0">
                <a:latin typeface="標楷體" pitchFamily="65" charset="-120"/>
                <a:ea typeface="標楷體" pitchFamily="65" charset="-120"/>
              </a:rPr>
              <a:t>我</a:t>
            </a:r>
            <a:r>
              <a:rPr lang="en-US" altLang="zh-TW" sz="2700" b="1" dirty="0" smtClean="0">
                <a:latin typeface="標楷體" pitchFamily="65" charset="-120"/>
                <a:ea typeface="標楷體" pitchFamily="65" charset="-120"/>
              </a:rPr>
              <a:t/>
            </a:r>
            <a:br>
              <a:rPr lang="en-US" altLang="zh-TW" sz="2700" b="1" dirty="0" smtClean="0">
                <a:latin typeface="標楷體" pitchFamily="65" charset="-120"/>
                <a:ea typeface="標楷體" pitchFamily="65" charset="-120"/>
              </a:rPr>
            </a:br>
            <a:r>
              <a:rPr lang="zh-TW" altLang="en-US" sz="2700" b="1" dirty="0" smtClean="0">
                <a:latin typeface="標楷體" pitchFamily="65" charset="-120"/>
                <a:ea typeface="標楷體" pitchFamily="65" charset="-120"/>
              </a:rPr>
              <a:t>國</a:t>
            </a:r>
            <a:r>
              <a:rPr lang="zh-TW" altLang="en-US" sz="2700" b="1" dirty="0">
                <a:latin typeface="標楷體" pitchFamily="65" charset="-120"/>
                <a:ea typeface="標楷體" pitchFamily="65" charset="-120"/>
              </a:rPr>
              <a:t>新疆境內的天山與</a:t>
            </a:r>
            <a:r>
              <a:rPr lang="zh-TW" altLang="en-US" sz="2700" b="1" dirty="0" smtClean="0">
                <a:latin typeface="標楷體" pitchFamily="65" charset="-120"/>
                <a:ea typeface="標楷體" pitchFamily="65" charset="-120"/>
              </a:rPr>
              <a:t>阿爾泰山</a:t>
            </a:r>
            <a:r>
              <a:rPr lang="en-US" altLang="zh-TW" sz="2700" b="1" dirty="0" smtClean="0">
                <a:latin typeface="標楷體" pitchFamily="65" charset="-120"/>
                <a:ea typeface="標楷體" pitchFamily="65" charset="-120"/>
              </a:rPr>
              <a:t/>
            </a:r>
            <a:br>
              <a:rPr lang="en-US" altLang="zh-TW" sz="2700" b="1" dirty="0" smtClean="0">
                <a:latin typeface="標楷體" pitchFamily="65" charset="-120"/>
                <a:ea typeface="標楷體" pitchFamily="65" charset="-120"/>
              </a:rPr>
            </a:br>
            <a:r>
              <a:rPr lang="zh-TW" altLang="en-US" sz="2700" b="1" dirty="0" smtClean="0">
                <a:latin typeface="標楷體" pitchFamily="65" charset="-120"/>
                <a:ea typeface="標楷體" pitchFamily="65" charset="-120"/>
              </a:rPr>
              <a:t>，</a:t>
            </a:r>
            <a:r>
              <a:rPr lang="zh-TW" altLang="en-US" sz="2700" b="1" dirty="0">
                <a:latin typeface="標楷體" pitchFamily="65" charset="-120"/>
                <a:ea typeface="標楷體" pitchFamily="65" charset="-120"/>
              </a:rPr>
              <a:t>海拔</a:t>
            </a:r>
            <a:r>
              <a:rPr lang="en-US" altLang="zh-TW" sz="2700" b="1" dirty="0">
                <a:solidFill>
                  <a:srgbClr val="FF6600"/>
                </a:solidFill>
                <a:latin typeface="標楷體" pitchFamily="65" charset="-120"/>
                <a:ea typeface="標楷體" pitchFamily="65" charset="-120"/>
              </a:rPr>
              <a:t>3000</a:t>
            </a:r>
            <a:r>
              <a:rPr lang="zh-TW" altLang="en-US" sz="2700" b="1" dirty="0">
                <a:solidFill>
                  <a:srgbClr val="FF6600"/>
                </a:solidFill>
                <a:latin typeface="標楷體" pitchFamily="65" charset="-120"/>
                <a:ea typeface="標楷體" pitchFamily="65" charset="-120"/>
              </a:rPr>
              <a:t>～</a:t>
            </a:r>
            <a:r>
              <a:rPr lang="en-US" altLang="zh-TW" sz="2700" b="1" dirty="0">
                <a:solidFill>
                  <a:srgbClr val="FF6600"/>
                </a:solidFill>
                <a:latin typeface="標楷體" pitchFamily="65" charset="-120"/>
                <a:ea typeface="標楷體" pitchFamily="65" charset="-120"/>
              </a:rPr>
              <a:t>4000</a:t>
            </a:r>
            <a:r>
              <a:rPr lang="zh-TW" altLang="en-US" sz="2700" b="1" dirty="0">
                <a:latin typeface="標楷體" pitchFamily="65" charset="-120"/>
                <a:ea typeface="標楷體" pitchFamily="65" charset="-120"/>
              </a:rPr>
              <a:t>公尺左右</a:t>
            </a:r>
            <a:r>
              <a:rPr lang="zh-TW" altLang="en-US" sz="2700" b="1" dirty="0" smtClean="0">
                <a:latin typeface="標楷體" pitchFamily="65" charset="-120"/>
                <a:ea typeface="標楷體" pitchFamily="65" charset="-120"/>
              </a:rPr>
              <a:t>的</a:t>
            </a:r>
            <a:r>
              <a:rPr lang="en-US" altLang="zh-TW" sz="2700" b="1" dirty="0" smtClean="0">
                <a:latin typeface="標楷體" pitchFamily="65" charset="-120"/>
                <a:ea typeface="標楷體" pitchFamily="65" charset="-120"/>
              </a:rPr>
              <a:t/>
            </a:r>
            <a:br>
              <a:rPr lang="en-US" altLang="zh-TW" sz="2700" b="1" dirty="0" smtClean="0">
                <a:latin typeface="標楷體" pitchFamily="65" charset="-120"/>
                <a:ea typeface="標楷體" pitchFamily="65" charset="-120"/>
              </a:rPr>
            </a:br>
            <a:r>
              <a:rPr lang="zh-TW" altLang="en-US" sz="2700" b="1" dirty="0" smtClean="0">
                <a:latin typeface="標楷體" pitchFamily="65" charset="-120"/>
                <a:ea typeface="標楷體" pitchFamily="65" charset="-120"/>
              </a:rPr>
              <a:t>高山</a:t>
            </a:r>
            <a:r>
              <a:rPr lang="zh-TW" altLang="en-US" sz="2700" b="1" dirty="0">
                <a:latin typeface="標楷體" pitchFamily="65" charset="-120"/>
                <a:ea typeface="標楷體" pitchFamily="65" charset="-120"/>
              </a:rPr>
              <a:t>積雪岩縫之中，採摘</a:t>
            </a:r>
            <a:r>
              <a:rPr lang="zh-TW" altLang="en-US" sz="2700" b="1" dirty="0" smtClean="0">
                <a:latin typeface="標楷體" pitchFamily="65" charset="-120"/>
                <a:ea typeface="標楷體" pitchFamily="65" charset="-120"/>
              </a:rPr>
              <a:t>十分</a:t>
            </a:r>
            <a:r>
              <a:rPr lang="en-US" altLang="zh-TW" sz="2700" b="1" dirty="0" smtClean="0">
                <a:latin typeface="標楷體" pitchFamily="65" charset="-120"/>
                <a:ea typeface="標楷體" pitchFamily="65" charset="-120"/>
              </a:rPr>
              <a:t/>
            </a:r>
            <a:br>
              <a:rPr lang="en-US" altLang="zh-TW" sz="2700" b="1" dirty="0" smtClean="0">
                <a:latin typeface="標楷體" pitchFamily="65" charset="-120"/>
                <a:ea typeface="標楷體" pitchFamily="65" charset="-120"/>
              </a:rPr>
            </a:br>
            <a:r>
              <a:rPr lang="zh-TW" altLang="en-US" sz="2700" b="1" dirty="0" smtClean="0">
                <a:latin typeface="標楷體" pitchFamily="65" charset="-120"/>
                <a:ea typeface="標楷體" pitchFamily="65" charset="-120"/>
              </a:rPr>
              <a:t>困難</a:t>
            </a:r>
            <a:r>
              <a:rPr lang="zh-TW" altLang="en-US" sz="2700" b="1" dirty="0">
                <a:latin typeface="標楷體" pitchFamily="65" charset="-120"/>
                <a:ea typeface="標楷體" pitchFamily="65" charset="-120"/>
              </a:rPr>
              <a:t>，從紮根到開花約需</a:t>
            </a:r>
            <a:r>
              <a:rPr lang="en-US" altLang="zh-TW" sz="2700" b="1" dirty="0" smtClean="0">
                <a:solidFill>
                  <a:srgbClr val="FF6600"/>
                </a:solidFill>
                <a:latin typeface="標楷體" pitchFamily="65" charset="-120"/>
                <a:ea typeface="標楷體" pitchFamily="65" charset="-120"/>
              </a:rPr>
              <a:t>5-7</a:t>
            </a:r>
            <a:br>
              <a:rPr lang="en-US" altLang="zh-TW" sz="2700" b="1" dirty="0" smtClean="0">
                <a:solidFill>
                  <a:srgbClr val="FF6600"/>
                </a:solidFill>
                <a:latin typeface="標楷體" pitchFamily="65" charset="-120"/>
                <a:ea typeface="標楷體" pitchFamily="65" charset="-120"/>
              </a:rPr>
            </a:br>
            <a:r>
              <a:rPr lang="zh-TW" altLang="en-US" sz="2700" b="1" dirty="0" smtClean="0">
                <a:latin typeface="標楷體" pitchFamily="65" charset="-120"/>
                <a:ea typeface="標楷體" pitchFamily="65" charset="-120"/>
              </a:rPr>
              <a:t>年</a:t>
            </a:r>
            <a:r>
              <a:rPr lang="zh-TW" altLang="en-US" sz="2700" b="1" dirty="0">
                <a:latin typeface="標楷體" pitchFamily="65" charset="-120"/>
                <a:ea typeface="標楷體" pitchFamily="65" charset="-120"/>
              </a:rPr>
              <a:t>，是質地純正、天然、無</a:t>
            </a:r>
            <a:r>
              <a:rPr lang="zh-TW" altLang="en-US" sz="2700" b="1" dirty="0" smtClean="0">
                <a:latin typeface="標楷體" pitchFamily="65" charset="-120"/>
                <a:ea typeface="標楷體" pitchFamily="65" charset="-120"/>
              </a:rPr>
              <a:t>污</a:t>
            </a:r>
            <a:r>
              <a:rPr lang="en-US" altLang="zh-TW" sz="2700" b="1" dirty="0" smtClean="0">
                <a:latin typeface="標楷體" pitchFamily="65" charset="-120"/>
                <a:ea typeface="標楷體" pitchFamily="65" charset="-120"/>
              </a:rPr>
              <a:t/>
            </a:r>
            <a:br>
              <a:rPr lang="en-US" altLang="zh-TW" sz="2700" b="1" dirty="0" smtClean="0">
                <a:latin typeface="標楷體" pitchFamily="65" charset="-120"/>
                <a:ea typeface="標楷體" pitchFamily="65" charset="-120"/>
              </a:rPr>
            </a:br>
            <a:r>
              <a:rPr lang="zh-TW" altLang="en-US" sz="2700" b="1" dirty="0" smtClean="0">
                <a:latin typeface="標楷體" pitchFamily="65" charset="-120"/>
                <a:ea typeface="標楷體" pitchFamily="65" charset="-120"/>
              </a:rPr>
              <a:t>染</a:t>
            </a:r>
            <a:r>
              <a:rPr lang="zh-TW" altLang="en-US" sz="2700" b="1" dirty="0">
                <a:latin typeface="標楷體" pitchFamily="65" charset="-120"/>
                <a:ea typeface="標楷體" pitchFamily="65" charset="-120"/>
              </a:rPr>
              <a:t>的綠色珍奇藥用植物。</a:t>
            </a:r>
          </a:p>
        </p:txBody>
      </p:sp>
      <p:sp>
        <p:nvSpPr>
          <p:cNvPr id="5126" name="Oval 6" descr="DSC00087"/>
          <p:cNvSpPr>
            <a:spLocks noChangeArrowheads="1"/>
          </p:cNvSpPr>
          <p:nvPr/>
        </p:nvSpPr>
        <p:spPr bwMode="auto">
          <a:xfrm>
            <a:off x="5334000" y="2355868"/>
            <a:ext cx="3581400" cy="3716338"/>
          </a:xfrm>
          <a:prstGeom prst="ellipse">
            <a:avLst/>
          </a:prstGeom>
          <a:blipFill dpi="0" rotWithShape="1">
            <a:blip r:embed="rId2" cstate="print">
              <a:lum bright="6000"/>
            </a:blip>
            <a:srcRect/>
            <a:stretch>
              <a:fillRect/>
            </a:stretch>
          </a:blipFill>
          <a:ln w="9525">
            <a:noFill/>
            <a:round/>
            <a:headEnd/>
            <a:tailEnd/>
          </a:ln>
          <a:effectLst>
            <a:reflection blurRad="6350" stA="52000" endA="300" endPos="35000" dir="5400000" sy="-100000" algn="bl" rotWithShape="0"/>
          </a:effectLst>
          <a:scene3d>
            <a:camera prst="orthographicFront"/>
            <a:lightRig rig="threePt" dir="t"/>
          </a:scene3d>
          <a:sp3d>
            <a:bevelT/>
          </a:sp3d>
        </p:spPr>
        <p:txBody>
          <a:bodyPr wrap="none" anchor="ctr"/>
          <a:lstStyle/>
          <a:p>
            <a:endParaRPr lang="zh-TW" altLang="en-US"/>
          </a:p>
        </p:txBody>
      </p:sp>
      <p:sp>
        <p:nvSpPr>
          <p:cNvPr id="5" name="文字方塊 4"/>
          <p:cNvSpPr txBox="1"/>
          <p:nvPr/>
        </p:nvSpPr>
        <p:spPr>
          <a:xfrm>
            <a:off x="2285984" y="214290"/>
            <a:ext cx="485778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TW" altLang="en-US" sz="6000" b="1" spc="1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j-lt"/>
                <a:ea typeface="+mj-ea"/>
                <a:cs typeface="+mj-cs"/>
              </a:rPr>
              <a:t>成     分</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par>
                          <p:cTn id="8" fill="hold">
                            <p:stCondLst>
                              <p:cond delay="2000"/>
                            </p:stCondLst>
                            <p:childTnLst>
                              <p:par>
                                <p:cTn id="9" presetID="19" presetClass="entr" presetSubtype="10"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p:cTn id="11" dur="2000" fill="hold"/>
                                        <p:tgtEl>
                                          <p:spTgt spid="5126"/>
                                        </p:tgtEl>
                                        <p:attrNameLst>
                                          <p:attrName>ppt_w</p:attrName>
                                        </p:attrNameLst>
                                      </p:cBhvr>
                                      <p:tavLst>
                                        <p:tav tm="0" fmla="#ppt_w*sin(2.5*pi*$)">
                                          <p:val>
                                            <p:fltVal val="0"/>
                                          </p:val>
                                        </p:tav>
                                        <p:tav tm="100000">
                                          <p:val>
                                            <p:fltVal val="1"/>
                                          </p:val>
                                        </p:tav>
                                      </p:tavLst>
                                    </p:anim>
                                    <p:anim calcmode="lin" valueType="num">
                                      <p:cBhvr>
                                        <p:cTn id="12" dur="2000" fill="hold"/>
                                        <p:tgtEl>
                                          <p:spTgt spid="5126"/>
                                        </p:tgtEl>
                                        <p:attrNameLst>
                                          <p:attrName>ppt_h</p:attrName>
                                        </p:attrNameLst>
                                      </p:cBhvr>
                                      <p:tavLst>
                                        <p:tav tm="0">
                                          <p:val>
                                            <p:strVal val="#ppt_h"/>
                                          </p:val>
                                        </p:tav>
                                        <p:tav tm="100000">
                                          <p:val>
                                            <p:strVal val="#ppt_h"/>
                                          </p:val>
                                        </p:tav>
                                      </p:tavLst>
                                    </p:anim>
                                  </p:childTnLst>
                                </p:cTn>
                              </p:par>
                              <p:par>
                                <p:cTn id="13" presetID="12" presetClass="entr" presetSubtype="4" fill="hold" grpId="0" nodeType="withEffect">
                                  <p:stCondLst>
                                    <p:cond delay="0"/>
                                  </p:stCondLst>
                                  <p:childTnLst>
                                    <p:set>
                                      <p:cBhvr>
                                        <p:cTn id="14" dur="1" fill="hold">
                                          <p:stCondLst>
                                            <p:cond delay="0"/>
                                          </p:stCondLst>
                                        </p:cTn>
                                        <p:tgtEl>
                                          <p:spTgt spid="5123"/>
                                        </p:tgtEl>
                                        <p:attrNameLst>
                                          <p:attrName>style.visibility</p:attrName>
                                        </p:attrNameLst>
                                      </p:cBhvr>
                                      <p:to>
                                        <p:strVal val="visible"/>
                                      </p:to>
                                    </p:set>
                                    <p:animEffect transition="in" filter="slide(fromBottom)">
                                      <p:cBhvr>
                                        <p:cTn id="15"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autoUpdateAnimBg="0"/>
      <p:bldP spid="5126"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標題 5"/>
          <p:cNvSpPr>
            <a:spLocks noGrp="1"/>
          </p:cNvSpPr>
          <p:nvPr>
            <p:ph type="title"/>
          </p:nvPr>
        </p:nvSpPr>
        <p:spPr>
          <a:xfrm>
            <a:off x="1066800" y="465138"/>
            <a:ext cx="7010400" cy="76944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zh-TW" altLang="en-US"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可靠的原料來源</a:t>
            </a:r>
            <a:endParaRPr lang="zh-TW" alt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8915" name="Rectangle 3"/>
          <p:cNvSpPr>
            <a:spLocks noGrp="1" noChangeArrowheads="1"/>
          </p:cNvSpPr>
          <p:nvPr>
            <p:ph idx="1"/>
          </p:nvPr>
        </p:nvSpPr>
        <p:spPr>
          <a:xfrm>
            <a:off x="642910" y="1785926"/>
            <a:ext cx="7715304" cy="4310074"/>
          </a:xfrm>
        </p:spPr>
        <p:txBody>
          <a:bodyPr lIns="0" tIns="0" rIns="0" bIns="0" anchor="ctr" anchorCtr="0"/>
          <a:lstStyle/>
          <a:p>
            <a:pPr hangingPunct="0">
              <a:lnSpc>
                <a:spcPts val="4300"/>
              </a:lnSpc>
              <a:spcBef>
                <a:spcPts val="0"/>
              </a:spcBef>
            </a:pPr>
            <a:r>
              <a:rPr lang="zh-TW" altLang="en-US" dirty="0" smtClean="0"/>
              <a:t>本公司是極少數有合法利用雪蓮資格的企業之ㄧ，本產品原料取自天山博格主峰的野山雪蓮，確實保證品質上乘，在天山雪蓮資源日漸枯竭的形勢下，本公司在三千尺雪線附近設置了一萬三千</a:t>
            </a:r>
            <a:r>
              <a:rPr lang="zh-TW" altLang="en-US" dirty="0" smtClean="0"/>
              <a:t>畝（</a:t>
            </a:r>
            <a:r>
              <a:rPr lang="zh-TW" altLang="en-US" dirty="0" smtClean="0"/>
              <a:t>全世界唯一）</a:t>
            </a:r>
            <a:r>
              <a:rPr lang="zh-TW" altLang="en-US" dirty="0" smtClean="0"/>
              <a:t>全</a:t>
            </a:r>
            <a:r>
              <a:rPr lang="zh-TW" altLang="en-US" dirty="0" smtClean="0"/>
              <a:t>封閉的雪蓮花種植基地，並得到新疆和國家經貿委員會三千萬貼息貸款支持 。</a:t>
            </a:r>
            <a:endParaRPr lang="zh-TW"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8915"/>
                                        </p:tgtEl>
                                        <p:attrNameLst>
                                          <p:attrName>style.visibility</p:attrName>
                                        </p:attrNameLst>
                                      </p:cBhvr>
                                      <p:to>
                                        <p:strVal val="visible"/>
                                      </p:to>
                                    </p:set>
                                    <p:animEffect transition="in" filter="fade">
                                      <p:cBhvr>
                                        <p:cTn id="11" dur="2000"/>
                                        <p:tgtEl>
                                          <p:spTgt spid="38915"/>
                                        </p:tgtEl>
                                      </p:cBhvr>
                                    </p:animEffect>
                                    <p:anim calcmode="lin" valueType="num">
                                      <p:cBhvr>
                                        <p:cTn id="12" dur="2000" fill="hold"/>
                                        <p:tgtEl>
                                          <p:spTgt spid="38915"/>
                                        </p:tgtEl>
                                        <p:attrNameLst>
                                          <p:attrName>ppt_x</p:attrName>
                                        </p:attrNameLst>
                                      </p:cBhvr>
                                      <p:tavLst>
                                        <p:tav tm="0">
                                          <p:val>
                                            <p:strVal val="#ppt_x"/>
                                          </p:val>
                                        </p:tav>
                                        <p:tav tm="100000">
                                          <p:val>
                                            <p:strVal val="#ppt_x"/>
                                          </p:val>
                                        </p:tav>
                                      </p:tavLst>
                                    </p:anim>
                                    <p:anim calcmode="lin" valueType="num">
                                      <p:cBhvr>
                                        <p:cTn id="13" dur="2000" fill="hold"/>
                                        <p:tgtEl>
                                          <p:spTgt spid="389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91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188913"/>
            <a:ext cx="8229600" cy="1200329"/>
          </a:xfrm>
          <a:scene3d>
            <a:camera prst="orthographicFront"/>
            <a:lightRig rig="threePt" dir="t"/>
          </a:scene3d>
          <a:sp3d>
            <a:bevelT/>
          </a:sp3d>
        </p:spPr>
        <p:txBody>
          <a:bodyPr/>
          <a:lstStyle/>
          <a:p>
            <a:r>
              <a:rPr lang="zh-TW" altLang="en-US" sz="7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超世紀細毛楷" pitchFamily="2" charset="-120"/>
                <a:ea typeface="金梅毛楷體" pitchFamily="49" charset="-120"/>
              </a:rPr>
              <a:t>製 作 過 程</a:t>
            </a:r>
          </a:p>
        </p:txBody>
      </p:sp>
      <p:sp>
        <p:nvSpPr>
          <p:cNvPr id="6147" name="Rectangle 3"/>
          <p:cNvSpPr>
            <a:spLocks noGrp="1" noChangeArrowheads="1"/>
          </p:cNvSpPr>
          <p:nvPr>
            <p:ph type="body" sz="half" idx="1"/>
          </p:nvPr>
        </p:nvSpPr>
        <p:spPr>
          <a:xfrm>
            <a:off x="428596" y="1768503"/>
            <a:ext cx="6389704" cy="4589455"/>
          </a:xfrm>
        </p:spPr>
        <p:txBody>
          <a:bodyPr lIns="0" tIns="0" rIns="0" bIns="0">
            <a:scene3d>
              <a:camera prst="orthographicFront"/>
              <a:lightRig rig="threePt" dir="t"/>
            </a:scene3d>
            <a:sp3d extrusionH="57150">
              <a:bevelT w="57150" h="38100" prst="artDeco"/>
            </a:sp3d>
          </a:bodyPr>
          <a:lstStyle/>
          <a:p>
            <a:pPr>
              <a:lnSpc>
                <a:spcPts val="4000"/>
              </a:lnSpc>
              <a:spcBef>
                <a:spcPts val="1200"/>
              </a:spcBef>
            </a:pPr>
            <a:r>
              <a:rPr lang="zh-TW" altLang="en-US" sz="2800" b="1" dirty="0"/>
              <a:t>經反覆測試和篩選，採用特別溶媒和獨特的</a:t>
            </a:r>
            <a:r>
              <a:rPr lang="en-US" altLang="zh-TW" sz="2800" b="1" dirty="0" smtClean="0">
                <a:ea typeface="華康儷粗圓(P)" pitchFamily="34" charset="-120"/>
              </a:rPr>
              <a:t>〝</a:t>
            </a:r>
            <a:r>
              <a:rPr lang="zh-TW" altLang="en-US" sz="2800" b="1" dirty="0" smtClean="0">
                <a:solidFill>
                  <a:srgbClr val="FF6600"/>
                </a:solidFill>
                <a:ea typeface="華康儷粗圓(P)" pitchFamily="34" charset="-120"/>
              </a:rPr>
              <a:t>萃取</a:t>
            </a:r>
            <a:r>
              <a:rPr lang="zh-TW" altLang="en-US" sz="2800" b="1" dirty="0" smtClean="0">
                <a:solidFill>
                  <a:srgbClr val="FF6600"/>
                </a:solidFill>
                <a:ea typeface="華康儷粗圓(P)" pitchFamily="34" charset="-120"/>
              </a:rPr>
              <a:t>回流</a:t>
            </a:r>
            <a:r>
              <a:rPr lang="zh-TW" altLang="en-US" sz="2800" b="1" dirty="0">
                <a:solidFill>
                  <a:srgbClr val="FF6600"/>
                </a:solidFill>
                <a:ea typeface="華康儷粗圓(P)" pitchFamily="34" charset="-120"/>
              </a:rPr>
              <a:t>、二次提煉</a:t>
            </a:r>
            <a:r>
              <a:rPr lang="en-US" altLang="zh-TW" sz="2800" b="1" dirty="0">
                <a:solidFill>
                  <a:srgbClr val="FF6600"/>
                </a:solidFill>
                <a:ea typeface="華康儷粗圓(P)" pitchFamily="34" charset="-120"/>
              </a:rPr>
              <a:t>〞</a:t>
            </a:r>
            <a:r>
              <a:rPr lang="zh-TW" altLang="en-US" sz="2800" b="1" dirty="0"/>
              <a:t>方法。</a:t>
            </a:r>
          </a:p>
          <a:p>
            <a:pPr>
              <a:lnSpc>
                <a:spcPts val="3600"/>
              </a:lnSpc>
              <a:spcBef>
                <a:spcPts val="1800"/>
              </a:spcBef>
            </a:pPr>
            <a:r>
              <a:rPr lang="zh-TW" altLang="en-US" sz="2800" b="1" dirty="0" smtClean="0"/>
              <a:t>以</a:t>
            </a:r>
            <a:r>
              <a:rPr lang="zh-TW" altLang="en-US" sz="2800" b="1" dirty="0"/>
              <a:t>最大限度萃取雪蓮</a:t>
            </a:r>
            <a:r>
              <a:rPr lang="zh-TW" altLang="en-US" sz="2800" b="1" dirty="0" smtClean="0"/>
              <a:t>花</a:t>
            </a:r>
            <a:r>
              <a:rPr lang="en-US" altLang="zh-TW" sz="2800" b="1" dirty="0" smtClean="0"/>
              <a:t/>
            </a:r>
            <a:br>
              <a:rPr lang="en-US" altLang="zh-TW" sz="2800" b="1" dirty="0" smtClean="0"/>
            </a:br>
            <a:r>
              <a:rPr lang="zh-TW" altLang="en-US" sz="2800" b="1" dirty="0" smtClean="0"/>
              <a:t>的</a:t>
            </a:r>
            <a:r>
              <a:rPr lang="zh-TW" altLang="en-US" sz="2800" b="1" dirty="0"/>
              <a:t>有效成份，將</a:t>
            </a:r>
            <a:r>
              <a:rPr lang="en-US" altLang="zh-TW" sz="2800" b="1" dirty="0">
                <a:solidFill>
                  <a:srgbClr val="FF6600"/>
                </a:solidFill>
                <a:latin typeface="華康儷粗圓(P)" pitchFamily="34" charset="-120"/>
                <a:ea typeface="華康儷粗圓(P)" pitchFamily="34" charset="-120"/>
              </a:rPr>
              <a:t>1.2</a:t>
            </a:r>
            <a:r>
              <a:rPr lang="zh-TW" altLang="en-US" sz="2800" b="1" dirty="0" smtClean="0">
                <a:solidFill>
                  <a:srgbClr val="FF6600"/>
                </a:solidFill>
                <a:latin typeface="華康儷粗圓(P)" pitchFamily="34" charset="-120"/>
                <a:ea typeface="華康儷粗圓(P)" pitchFamily="34" charset="-120"/>
              </a:rPr>
              <a:t>朵</a:t>
            </a:r>
            <a:r>
              <a:rPr lang="en-US" altLang="zh-TW" sz="2800" b="1" dirty="0" smtClean="0">
                <a:solidFill>
                  <a:srgbClr val="FF6600"/>
                </a:solidFill>
                <a:latin typeface="華康儷粗圓(P)" pitchFamily="34" charset="-120"/>
                <a:ea typeface="華康儷粗圓(P)" pitchFamily="34" charset="-120"/>
              </a:rPr>
              <a:t/>
            </a:r>
            <a:br>
              <a:rPr lang="en-US" altLang="zh-TW" sz="2800" b="1" dirty="0" smtClean="0">
                <a:solidFill>
                  <a:srgbClr val="FF6600"/>
                </a:solidFill>
                <a:latin typeface="華康儷粗圓(P)" pitchFamily="34" charset="-120"/>
                <a:ea typeface="華康儷粗圓(P)" pitchFamily="34" charset="-120"/>
              </a:rPr>
            </a:br>
            <a:r>
              <a:rPr lang="zh-TW" altLang="en-US" sz="2800" b="1" dirty="0" smtClean="0">
                <a:latin typeface="華康儷粗圓(P)" pitchFamily="34" charset="-120"/>
                <a:ea typeface="華康儷粗圓(P)" pitchFamily="34" charset="-120"/>
              </a:rPr>
              <a:t>雪蓮</a:t>
            </a:r>
            <a:r>
              <a:rPr lang="zh-TW" altLang="en-US" sz="2800" b="1" dirty="0">
                <a:latin typeface="華康儷粗圓(P)" pitchFamily="34" charset="-120"/>
                <a:ea typeface="華康儷粗圓(P)" pitchFamily="34" charset="-120"/>
              </a:rPr>
              <a:t>花</a:t>
            </a:r>
            <a:r>
              <a:rPr lang="zh-TW" altLang="en-US" sz="2800" b="1" dirty="0"/>
              <a:t>濃縮在一瓶</a:t>
            </a:r>
            <a:r>
              <a:rPr lang="zh-TW" altLang="en-US" sz="2800" b="1" dirty="0" smtClean="0"/>
              <a:t>天山</a:t>
            </a:r>
            <a:r>
              <a:rPr lang="en-US" altLang="zh-TW" sz="2800" b="1" dirty="0" smtClean="0"/>
              <a:t/>
            </a:r>
            <a:br>
              <a:rPr lang="en-US" altLang="zh-TW" sz="2800" b="1" dirty="0" smtClean="0"/>
            </a:br>
            <a:r>
              <a:rPr lang="zh-TW" altLang="en-US" sz="2800" b="1" dirty="0" smtClean="0"/>
              <a:t>雪蓮</a:t>
            </a:r>
            <a:r>
              <a:rPr lang="zh-TW" altLang="en-US" sz="2800" b="1" dirty="0"/>
              <a:t>萃取液中，</a:t>
            </a:r>
            <a:r>
              <a:rPr lang="zh-TW" altLang="en-US" sz="2800" b="1" dirty="0">
                <a:latin typeface="華康儷粗圓(P)" pitchFamily="34" charset="-120"/>
                <a:ea typeface="華康儷粗圓(P)" pitchFamily="34" charset="-120"/>
              </a:rPr>
              <a:t>每</a:t>
            </a:r>
            <a:r>
              <a:rPr lang="zh-TW" altLang="en-US" sz="2800" b="1" dirty="0" smtClean="0">
                <a:latin typeface="華康儷粗圓(P)" pitchFamily="34" charset="-120"/>
                <a:ea typeface="華康儷粗圓(P)" pitchFamily="34" charset="-120"/>
              </a:rPr>
              <a:t>盒</a:t>
            </a:r>
            <a:r>
              <a:rPr lang="en-US" altLang="zh-TW" sz="2800" b="1" dirty="0" smtClean="0">
                <a:latin typeface="華康儷粗圓(P)" pitchFamily="34" charset="-120"/>
                <a:ea typeface="華康儷粗圓(P)" pitchFamily="34" charset="-120"/>
              </a:rPr>
              <a:t/>
            </a:r>
            <a:br>
              <a:rPr lang="en-US" altLang="zh-TW" sz="2800" b="1" dirty="0" smtClean="0">
                <a:latin typeface="華康儷粗圓(P)" pitchFamily="34" charset="-120"/>
                <a:ea typeface="華康儷粗圓(P)" pitchFamily="34" charset="-120"/>
              </a:rPr>
            </a:br>
            <a:r>
              <a:rPr lang="en-US" altLang="zh-TW" sz="2800" b="1" dirty="0" smtClean="0">
                <a:solidFill>
                  <a:srgbClr val="FF6600"/>
                </a:solidFill>
                <a:latin typeface="華康儷粗圓(P)" pitchFamily="34" charset="-120"/>
                <a:ea typeface="華康儷粗圓(P)" pitchFamily="34" charset="-120"/>
              </a:rPr>
              <a:t>10</a:t>
            </a:r>
            <a:r>
              <a:rPr lang="zh-TW" altLang="en-US" sz="2800" b="1" dirty="0">
                <a:solidFill>
                  <a:srgbClr val="FF6600"/>
                </a:solidFill>
                <a:latin typeface="華康儷粗圓(P)" pitchFamily="34" charset="-120"/>
                <a:ea typeface="華康儷粗圓(P)" pitchFamily="34" charset="-120"/>
              </a:rPr>
              <a:t>瓶包含了</a:t>
            </a:r>
            <a:r>
              <a:rPr lang="en-US" altLang="zh-TW" sz="2800" b="1" dirty="0">
                <a:solidFill>
                  <a:srgbClr val="FF6600"/>
                </a:solidFill>
                <a:latin typeface="華康儷粗圓(P)" pitchFamily="34" charset="-120"/>
                <a:ea typeface="華康儷粗圓(P)" pitchFamily="34" charset="-120"/>
              </a:rPr>
              <a:t>12</a:t>
            </a:r>
            <a:r>
              <a:rPr lang="zh-TW" altLang="en-US" sz="2800" b="1" dirty="0">
                <a:solidFill>
                  <a:srgbClr val="FF6600"/>
                </a:solidFill>
                <a:latin typeface="華康儷粗圓(P)" pitchFamily="34" charset="-120"/>
                <a:ea typeface="華康儷粗圓(P)" pitchFamily="34" charset="-120"/>
              </a:rPr>
              <a:t>朵</a:t>
            </a:r>
            <a:r>
              <a:rPr lang="zh-TW" altLang="en-US" sz="2800" b="1" dirty="0" smtClean="0">
                <a:latin typeface="華康儷粗圓(P)" pitchFamily="34" charset="-120"/>
                <a:ea typeface="華康儷粗圓(P)" pitchFamily="34" charset="-120"/>
              </a:rPr>
              <a:t>雪蓮</a:t>
            </a:r>
            <a:r>
              <a:rPr lang="en-US" altLang="zh-TW" sz="2800" b="1" dirty="0" smtClean="0">
                <a:latin typeface="華康儷粗圓(P)" pitchFamily="34" charset="-120"/>
                <a:ea typeface="華康儷粗圓(P)" pitchFamily="34" charset="-120"/>
              </a:rPr>
              <a:t/>
            </a:r>
            <a:br>
              <a:rPr lang="en-US" altLang="zh-TW" sz="2800" b="1" dirty="0" smtClean="0">
                <a:latin typeface="華康儷粗圓(P)" pitchFamily="34" charset="-120"/>
                <a:ea typeface="華康儷粗圓(P)" pitchFamily="34" charset="-120"/>
              </a:rPr>
            </a:br>
            <a:r>
              <a:rPr lang="zh-TW" altLang="en-US" sz="2800" b="1" dirty="0" smtClean="0">
                <a:latin typeface="華康儷粗圓(P)" pitchFamily="34" charset="-120"/>
                <a:ea typeface="華康儷粗圓(P)" pitchFamily="34" charset="-120"/>
              </a:rPr>
              <a:t>花</a:t>
            </a:r>
            <a:r>
              <a:rPr lang="zh-TW" altLang="en-US" sz="2800" b="1" dirty="0"/>
              <a:t>的精華，養生功效</a:t>
            </a:r>
            <a:r>
              <a:rPr lang="zh-TW" altLang="en-US" sz="2800" b="1" dirty="0" smtClean="0"/>
              <a:t>獨</a:t>
            </a:r>
            <a:r>
              <a:rPr lang="en-US" altLang="zh-TW" sz="2800" b="1" dirty="0" smtClean="0"/>
              <a:t/>
            </a:r>
            <a:br>
              <a:rPr lang="en-US" altLang="zh-TW" sz="2800" b="1" dirty="0" smtClean="0"/>
            </a:br>
            <a:r>
              <a:rPr lang="zh-TW" altLang="en-US" sz="2800" b="1" dirty="0" smtClean="0"/>
              <a:t>特</a:t>
            </a:r>
            <a:r>
              <a:rPr lang="zh-TW" altLang="en-US" sz="2800" b="1" dirty="0"/>
              <a:t>。</a:t>
            </a:r>
          </a:p>
        </p:txBody>
      </p:sp>
      <p:pic>
        <p:nvPicPr>
          <p:cNvPr id="6157" name="Picture 13" descr="\\Pc003\shareddocs\My Pictures\養生液圖片\照片 042.jpg"/>
          <p:cNvPicPr>
            <a:picLocks noGrp="1" noChangeAspect="1" noChangeArrowheads="1"/>
          </p:cNvPicPr>
          <p:nvPr>
            <p:ph sz="half" idx="2"/>
          </p:nvPr>
        </p:nvPicPr>
        <p:blipFill>
          <a:blip r:embed="rId2"/>
          <a:srcRect t="33333" b="26667"/>
          <a:stretch>
            <a:fillRect/>
          </a:stretch>
        </p:blipFill>
        <p:spPr>
          <a:xfrm rot="867228">
            <a:off x="4456283" y="3197002"/>
            <a:ext cx="4759557" cy="2538430"/>
          </a:xfrm>
          <a:prstGeom prst="rect">
            <a:avLst/>
          </a:prstGeom>
          <a:ln>
            <a:noFill/>
          </a:ln>
          <a:effectLst>
            <a:softEdge rad="31750"/>
          </a:effectLst>
        </p:spPr>
      </p:pic>
      <p:pic>
        <p:nvPicPr>
          <p:cNvPr id="5" name="圖片 4" descr="2009_養生液_裸_001.gif"/>
          <p:cNvPicPr>
            <a:picLocks noChangeAspect="1"/>
          </p:cNvPicPr>
          <p:nvPr/>
        </p:nvPicPr>
        <p:blipFill>
          <a:blip r:embed="rId3"/>
          <a:srcRect l="43478" t="10145" r="38043" b="10144"/>
          <a:stretch>
            <a:fillRect/>
          </a:stretch>
        </p:blipFill>
        <p:spPr>
          <a:xfrm>
            <a:off x="6500826" y="4357694"/>
            <a:ext cx="642942" cy="2080106"/>
          </a:xfrm>
          <a:prstGeom prst="rect">
            <a:avLst/>
          </a:prstGeom>
        </p:spPr>
      </p:pic>
      <p:pic>
        <p:nvPicPr>
          <p:cNvPr id="6" name="圖片 5" descr="2009_養生液_裸_001.gif"/>
          <p:cNvPicPr>
            <a:picLocks noChangeAspect="1"/>
          </p:cNvPicPr>
          <p:nvPr/>
        </p:nvPicPr>
        <p:blipFill>
          <a:blip r:embed="rId3"/>
          <a:srcRect l="43478" t="10145" r="38043" b="10144"/>
          <a:stretch>
            <a:fillRect/>
          </a:stretch>
        </p:blipFill>
        <p:spPr>
          <a:xfrm>
            <a:off x="7072330" y="4349290"/>
            <a:ext cx="642942" cy="2080106"/>
          </a:xfrm>
          <a:prstGeom prst="rect">
            <a:avLst/>
          </a:prstGeom>
        </p:spPr>
      </p:pic>
      <p:pic>
        <p:nvPicPr>
          <p:cNvPr id="7" name="圖片 6" descr="2009_養生液_裸_001.gif"/>
          <p:cNvPicPr>
            <a:picLocks noChangeAspect="1"/>
          </p:cNvPicPr>
          <p:nvPr/>
        </p:nvPicPr>
        <p:blipFill>
          <a:blip r:embed="rId3"/>
          <a:srcRect l="43478" t="10145" r="38043" b="10144"/>
          <a:stretch>
            <a:fillRect/>
          </a:stretch>
        </p:blipFill>
        <p:spPr>
          <a:xfrm>
            <a:off x="7643834" y="4357694"/>
            <a:ext cx="642942" cy="208010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900" decel="100000" fill="hold"/>
                                        <p:tgtEl>
                                          <p:spTgt spid="614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6147">
                                            <p:txEl>
                                              <p:pRg st="0" end="0"/>
                                            </p:txEl>
                                          </p:spTgt>
                                        </p:tgtEl>
                                        <p:attrNameLst>
                                          <p:attrName>style.visibility</p:attrName>
                                        </p:attrNameLst>
                                      </p:cBhvr>
                                      <p:to>
                                        <p:strVal val="visible"/>
                                      </p:to>
                                    </p:set>
                                    <p:animEffect transition="in" filter="slide(fromBottom)">
                                      <p:cBhvr>
                                        <p:cTn id="14" dur="1000"/>
                                        <p:tgtEl>
                                          <p:spTgt spid="6147">
                                            <p:txEl>
                                              <p:pRg st="0" end="0"/>
                                            </p:txEl>
                                          </p:spTgt>
                                        </p:tgtEl>
                                      </p:cBhvr>
                                    </p:animEffect>
                                  </p:childTnLst>
                                </p:cTn>
                              </p:par>
                            </p:childTnLst>
                          </p:cTn>
                        </p:par>
                        <p:par>
                          <p:cTn id="15" fill="hold">
                            <p:stCondLst>
                              <p:cond delay="2000"/>
                            </p:stCondLst>
                            <p:childTnLst>
                              <p:par>
                                <p:cTn id="16" presetID="12" presetClass="entr" presetSubtype="4" fill="hold" grpId="0" nodeType="afterEffect">
                                  <p:stCondLst>
                                    <p:cond delay="0"/>
                                  </p:stCondLst>
                                  <p:childTnLst>
                                    <p:set>
                                      <p:cBhvr>
                                        <p:cTn id="17" dur="1" fill="hold">
                                          <p:stCondLst>
                                            <p:cond delay="0"/>
                                          </p:stCondLst>
                                        </p:cTn>
                                        <p:tgtEl>
                                          <p:spTgt spid="6147">
                                            <p:txEl>
                                              <p:pRg st="1" end="1"/>
                                            </p:txEl>
                                          </p:spTgt>
                                        </p:tgtEl>
                                        <p:attrNameLst>
                                          <p:attrName>style.visibility</p:attrName>
                                        </p:attrNameLst>
                                      </p:cBhvr>
                                      <p:to>
                                        <p:strVal val="visible"/>
                                      </p:to>
                                    </p:set>
                                    <p:animEffect transition="in" filter="slide(fromBottom)">
                                      <p:cBhvr>
                                        <p:cTn id="18" dur="1000"/>
                                        <p:tgtEl>
                                          <p:spTgt spid="6147">
                                            <p:txEl>
                                              <p:pRg st="1" end="1"/>
                                            </p:txEl>
                                          </p:spTgt>
                                        </p:tgtEl>
                                      </p:cBhvr>
                                    </p:animEffect>
                                  </p:childTnLst>
                                </p:cTn>
                              </p:par>
                              <p:par>
                                <p:cTn id="19" presetID="49" presetClass="entr" presetSubtype="0" decel="100000" fill="hold" nodeType="withEffect">
                                  <p:stCondLst>
                                    <p:cond delay="0"/>
                                  </p:stCondLst>
                                  <p:childTnLst>
                                    <p:set>
                                      <p:cBhvr>
                                        <p:cTn id="20" dur="1" fill="hold">
                                          <p:stCondLst>
                                            <p:cond delay="0"/>
                                          </p:stCondLst>
                                        </p:cTn>
                                        <p:tgtEl>
                                          <p:spTgt spid="6157"/>
                                        </p:tgtEl>
                                        <p:attrNameLst>
                                          <p:attrName>style.visibility</p:attrName>
                                        </p:attrNameLst>
                                      </p:cBhvr>
                                      <p:to>
                                        <p:strVal val="visible"/>
                                      </p:to>
                                    </p:set>
                                    <p:anim calcmode="lin" valueType="num">
                                      <p:cBhvr>
                                        <p:cTn id="21" dur="1000" fill="hold"/>
                                        <p:tgtEl>
                                          <p:spTgt spid="6157"/>
                                        </p:tgtEl>
                                        <p:attrNameLst>
                                          <p:attrName>ppt_w</p:attrName>
                                        </p:attrNameLst>
                                      </p:cBhvr>
                                      <p:tavLst>
                                        <p:tav tm="0">
                                          <p:val>
                                            <p:fltVal val="0"/>
                                          </p:val>
                                        </p:tav>
                                        <p:tav tm="100000">
                                          <p:val>
                                            <p:strVal val="#ppt_w"/>
                                          </p:val>
                                        </p:tav>
                                      </p:tavLst>
                                    </p:anim>
                                    <p:anim calcmode="lin" valueType="num">
                                      <p:cBhvr>
                                        <p:cTn id="22" dur="1000" fill="hold"/>
                                        <p:tgtEl>
                                          <p:spTgt spid="6157"/>
                                        </p:tgtEl>
                                        <p:attrNameLst>
                                          <p:attrName>ppt_h</p:attrName>
                                        </p:attrNameLst>
                                      </p:cBhvr>
                                      <p:tavLst>
                                        <p:tav tm="0">
                                          <p:val>
                                            <p:fltVal val="0"/>
                                          </p:val>
                                        </p:tav>
                                        <p:tav tm="100000">
                                          <p:val>
                                            <p:strVal val="#ppt_h"/>
                                          </p:val>
                                        </p:tav>
                                      </p:tavLst>
                                    </p:anim>
                                    <p:anim calcmode="lin" valueType="num">
                                      <p:cBhvr>
                                        <p:cTn id="23" dur="1000" fill="hold"/>
                                        <p:tgtEl>
                                          <p:spTgt spid="6157"/>
                                        </p:tgtEl>
                                        <p:attrNameLst>
                                          <p:attrName>style.rotation</p:attrName>
                                        </p:attrNameLst>
                                      </p:cBhvr>
                                      <p:tavLst>
                                        <p:tav tm="0">
                                          <p:val>
                                            <p:fltVal val="360"/>
                                          </p:val>
                                        </p:tav>
                                        <p:tav tm="100000">
                                          <p:val>
                                            <p:fltVal val="0"/>
                                          </p:val>
                                        </p:tav>
                                      </p:tavLst>
                                    </p:anim>
                                    <p:animEffect transition="in" filter="fade">
                                      <p:cBhvr>
                                        <p:cTn id="24" dur="1000"/>
                                        <p:tgtEl>
                                          <p:spTgt spid="6157"/>
                                        </p:tgtEl>
                                      </p:cBhvr>
                                    </p:animEffect>
                                  </p:childTnLst>
                                </p:cTn>
                              </p:par>
                            </p:childTnLst>
                          </p:cTn>
                        </p:par>
                        <p:par>
                          <p:cTn id="25" fill="hold">
                            <p:stCondLst>
                              <p:cond delay="3000"/>
                            </p:stCondLst>
                            <p:childTnLst>
                              <p:par>
                                <p:cTn id="26" presetID="1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slide(fromBottom)">
                                      <p:cBhvr>
                                        <p:cTn id="28" dur="500"/>
                                        <p:tgtEl>
                                          <p:spTgt spid="5"/>
                                        </p:tgtEl>
                                      </p:cBhvr>
                                    </p:animEffect>
                                  </p:childTnLst>
                                </p:cTn>
                              </p:par>
                              <p:par>
                                <p:cTn id="29" presetID="12" presetClass="entr" presetSubtype="1"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slide(fromTop)">
                                      <p:cBhvr>
                                        <p:cTn id="31" dur="500"/>
                                        <p:tgtEl>
                                          <p:spTgt spid="6"/>
                                        </p:tgtEl>
                                      </p:cBhvr>
                                    </p:animEffect>
                                  </p:childTnLst>
                                </p:cTn>
                              </p:par>
                              <p:par>
                                <p:cTn id="32" presetID="12" presetClass="entr" presetSubtype="2"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lide(fromRigh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uiExpand="1"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標題 3"/>
          <p:cNvSpPr>
            <a:spLocks noGrp="1"/>
          </p:cNvSpPr>
          <p:nvPr>
            <p:ph type="title"/>
          </p:nvPr>
        </p:nvSpPr>
        <p:spPr>
          <a:xfrm>
            <a:off x="1066800" y="465138"/>
            <a:ext cx="7010400" cy="76944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zh-TW" altLang="en-US"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先進製造技術</a:t>
            </a:r>
            <a:endParaRPr lang="zh-TW" alt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9939" name="Rectangle 3"/>
          <p:cNvSpPr>
            <a:spLocks noGrp="1" noChangeArrowheads="1"/>
          </p:cNvSpPr>
          <p:nvPr>
            <p:ph idx="1"/>
          </p:nvPr>
        </p:nvSpPr>
        <p:spPr>
          <a:xfrm>
            <a:off x="642910" y="1571612"/>
            <a:ext cx="7643866" cy="4786346"/>
          </a:xfrm>
        </p:spPr>
        <p:txBody>
          <a:bodyPr lIns="0" tIns="0" rIns="0" bIns="0">
            <a:scene3d>
              <a:camera prst="orthographicFront"/>
              <a:lightRig rig="threePt" dir="t"/>
            </a:scene3d>
            <a:sp3d>
              <a:bevelB w="57150" h="38100" prst="artDeco"/>
            </a:sp3d>
          </a:bodyPr>
          <a:lstStyle/>
          <a:p>
            <a:pPr hangingPunct="0">
              <a:lnSpc>
                <a:spcPts val="3600"/>
              </a:lnSpc>
              <a:spcBef>
                <a:spcPts val="1200"/>
              </a:spcBef>
            </a:pP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天山雪蓮花養生液係選用馳名中外，</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百分之百雪蓮</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花為唯一原料，品質純正、天然、無污染，經反覆測試和篩選，採用特別溶媒和獨特的</a:t>
            </a:r>
            <a:r>
              <a:rPr lang="en-US" altLang="zh-TW" sz="2600" dirty="0" smtClean="0">
                <a:ln w="3175">
                  <a:solidFill>
                    <a:schemeClr val="tx1">
                      <a:alpha val="87000"/>
                    </a:schemeClr>
                  </a:solidFill>
                </a:ln>
                <a:solidFill>
                  <a:srgbClr val="00B0F0"/>
                </a:solidFill>
                <a:latin typeface="標楷體" pitchFamily="65" charset="-120"/>
                <a:ea typeface="標楷體" pitchFamily="65" charset="-120"/>
              </a:rPr>
              <a:t>〝</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萃取回流、二</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次</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提煉</a:t>
            </a:r>
            <a:r>
              <a:rPr lang="en-US" altLang="zh-TW" sz="2600" dirty="0" smtClean="0">
                <a:ln w="3175">
                  <a:solidFill>
                    <a:schemeClr val="tx1">
                      <a:alpha val="87000"/>
                    </a:schemeClr>
                  </a:solidFill>
                </a:ln>
                <a:solidFill>
                  <a:srgbClr val="00B0F0"/>
                </a:solidFill>
                <a:latin typeface="標楷體" pitchFamily="65" charset="-120"/>
                <a:ea typeface="標楷體" pitchFamily="65" charset="-120"/>
              </a:rPr>
              <a:t>〞</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方法</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，以最大限度萃取了雪蓮花的有效成分，將</a:t>
            </a:r>
            <a:r>
              <a:rPr lang="en-US" altLang="zh-TW" sz="2600" dirty="0" smtClean="0">
                <a:ln w="3175">
                  <a:solidFill>
                    <a:schemeClr val="tx1">
                      <a:alpha val="87000"/>
                    </a:schemeClr>
                  </a:solidFill>
                </a:ln>
                <a:solidFill>
                  <a:srgbClr val="00B0F0"/>
                </a:solidFill>
                <a:latin typeface="標楷體" pitchFamily="65" charset="-120"/>
                <a:ea typeface="標楷體" pitchFamily="65" charset="-120"/>
              </a:rPr>
              <a:t>1.2</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朵雪蓮花濃縮在一瓶內，每盒</a:t>
            </a:r>
            <a:r>
              <a:rPr lang="en-US" altLang="zh-TW" sz="2600" dirty="0" smtClean="0">
                <a:ln w="3175">
                  <a:solidFill>
                    <a:schemeClr val="tx1">
                      <a:alpha val="87000"/>
                    </a:schemeClr>
                  </a:solidFill>
                </a:ln>
                <a:solidFill>
                  <a:srgbClr val="00B0F0"/>
                </a:solidFill>
                <a:latin typeface="標楷體" pitchFamily="65" charset="-120"/>
                <a:ea typeface="標楷體" pitchFamily="65" charset="-120"/>
              </a:rPr>
              <a:t>10</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瓶包含了</a:t>
            </a:r>
            <a:r>
              <a:rPr lang="en-US" altLang="zh-TW" sz="2600" dirty="0" smtClean="0">
                <a:ln w="3175">
                  <a:solidFill>
                    <a:schemeClr val="tx1">
                      <a:alpha val="87000"/>
                    </a:schemeClr>
                  </a:solidFill>
                </a:ln>
                <a:solidFill>
                  <a:srgbClr val="00B0F0"/>
                </a:solidFill>
                <a:latin typeface="標楷體" pitchFamily="65" charset="-120"/>
                <a:ea typeface="標楷體" pitchFamily="65" charset="-120"/>
              </a:rPr>
              <a:t>12</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朵雪蓮花的精華，養生功效獨特。</a:t>
            </a:r>
            <a:endParaRPr lang="en-US" altLang="zh-TW" sz="2600" dirty="0" smtClean="0">
              <a:ln w="3175">
                <a:solidFill>
                  <a:schemeClr val="tx1">
                    <a:alpha val="87000"/>
                  </a:schemeClr>
                </a:solidFill>
              </a:ln>
              <a:solidFill>
                <a:srgbClr val="00B0F0"/>
              </a:solidFill>
              <a:latin typeface="標楷體" pitchFamily="65" charset="-120"/>
              <a:ea typeface="標楷體" pitchFamily="65" charset="-120"/>
            </a:endParaRPr>
          </a:p>
          <a:p>
            <a:pPr hangingPunct="0">
              <a:lnSpc>
                <a:spcPts val="3600"/>
              </a:lnSpc>
              <a:spcBef>
                <a:spcPts val="1200"/>
              </a:spcBef>
            </a:pP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養生液研製始於八十年代，由三十多位</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著名醫學專家經歷</a:t>
            </a:r>
            <a:r>
              <a:rPr lang="zh-TW" altLang="en-US" sz="2600" dirty="0" smtClean="0">
                <a:ln w="3175">
                  <a:solidFill>
                    <a:schemeClr val="tx1">
                      <a:alpha val="87000"/>
                    </a:schemeClr>
                  </a:solidFill>
                </a:ln>
                <a:solidFill>
                  <a:srgbClr val="00B0F0"/>
                </a:solidFill>
                <a:latin typeface="標楷體" pitchFamily="65" charset="-120"/>
                <a:ea typeface="標楷體" pitchFamily="65" charset="-120"/>
              </a:rPr>
              <a:t>十餘年用現代科技理念，開始以多種名貴中藥為複方製劑，歷經數百次反覆測試論證和比較，其效果不增且不穩定，最後採用單方液體劑型。</a:t>
            </a:r>
            <a:endParaRPr lang="en-US" altLang="zh-TW" sz="2600" dirty="0">
              <a:ln w="3175">
                <a:solidFill>
                  <a:schemeClr val="tx1">
                    <a:alpha val="87000"/>
                  </a:schemeClr>
                </a:solidFill>
              </a:ln>
              <a:solidFill>
                <a:srgbClr val="00B0F0"/>
              </a:solidFill>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9939">
                                            <p:txEl>
                                              <p:pRg st="0" end="0"/>
                                            </p:txEl>
                                          </p:spTgt>
                                        </p:tgtEl>
                                        <p:attrNameLst>
                                          <p:attrName>style.visibility</p:attrName>
                                        </p:attrNameLst>
                                      </p:cBhvr>
                                      <p:to>
                                        <p:strVal val="visible"/>
                                      </p:to>
                                    </p:set>
                                    <p:animEffect transition="in" filter="fade">
                                      <p:cBhvr>
                                        <p:cTn id="14" dur="2000"/>
                                        <p:tgtEl>
                                          <p:spTgt spid="39939">
                                            <p:txEl>
                                              <p:pRg st="0" end="0"/>
                                            </p:txEl>
                                          </p:spTgt>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39939">
                                            <p:txEl>
                                              <p:pRg st="1" end="1"/>
                                            </p:txEl>
                                          </p:spTgt>
                                        </p:tgtEl>
                                        <p:attrNameLst>
                                          <p:attrName>style.visibility</p:attrName>
                                        </p:attrNameLst>
                                      </p:cBhvr>
                                      <p:to>
                                        <p:strVal val="visible"/>
                                      </p:to>
                                    </p:set>
                                    <p:animEffect transition="in" filter="fade">
                                      <p:cBhvr>
                                        <p:cTn id="18" dur="2000"/>
                                        <p:tgtEl>
                                          <p:spTgt spid="39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939"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標題 3"/>
          <p:cNvSpPr>
            <a:spLocks noGrp="1"/>
          </p:cNvSpPr>
          <p:nvPr>
            <p:ph type="title"/>
          </p:nvPr>
        </p:nvSpPr>
        <p:spPr>
          <a:xfrm>
            <a:off x="1066800" y="465138"/>
            <a:ext cx="7010400" cy="769441"/>
          </a:xfrm>
        </p:spPr>
        <p:txBody>
          <a:bodyPr/>
          <a:lstStyle/>
          <a:p>
            <a:r>
              <a:rPr lang="zh-TW" alt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神奇的藥用價值</a:t>
            </a:r>
            <a:endParaRPr lang="zh-TW" alt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37891" name="Rectangle 3"/>
          <p:cNvSpPr>
            <a:spLocks noGrp="1" noChangeArrowheads="1"/>
          </p:cNvSpPr>
          <p:nvPr>
            <p:ph idx="1"/>
          </p:nvPr>
        </p:nvSpPr>
        <p:spPr>
          <a:xfrm>
            <a:off x="571472" y="1571612"/>
            <a:ext cx="7858180" cy="4643470"/>
          </a:xfrm>
        </p:spPr>
        <p:txBody>
          <a:bodyPr>
            <a:scene3d>
              <a:camera prst="orthographicFront"/>
              <a:lightRig rig="threePt" dir="t"/>
            </a:scene3d>
            <a:sp3d extrusionH="57150">
              <a:bevelT w="69850" h="38100" prst="cross"/>
            </a:sp3d>
          </a:bodyPr>
          <a:lstStyle/>
          <a:p>
            <a:pPr hangingPunct="0">
              <a:lnSpc>
                <a:spcPts val="3900"/>
              </a:lnSpc>
              <a:spcBef>
                <a:spcPts val="0"/>
              </a:spcBef>
            </a:pPr>
            <a:r>
              <a:rPr lang="zh-TW" altLang="en-US" sz="3000" dirty="0" smtClean="0">
                <a:ln w="3175">
                  <a:solidFill>
                    <a:schemeClr val="tx1">
                      <a:alpha val="77000"/>
                    </a:schemeClr>
                  </a:solidFill>
                </a:ln>
                <a:solidFill>
                  <a:srgbClr val="9933FF"/>
                </a:solidFill>
                <a:latin typeface="標楷體" pitchFamily="65" charset="-120"/>
                <a:ea typeface="標楷體" pitchFamily="65" charset="-120"/>
              </a:rPr>
              <a:t>現代醫學學理，天山雪蓮花具有</a:t>
            </a:r>
            <a:r>
              <a:rPr lang="zh-TW" altLang="en-US" sz="3000" dirty="0" smtClean="0">
                <a:ln w="3175">
                  <a:solidFill>
                    <a:schemeClr val="tx1">
                      <a:alpha val="0"/>
                    </a:schemeClr>
                  </a:solidFill>
                </a:ln>
                <a:solidFill>
                  <a:srgbClr val="FFFF00"/>
                </a:solidFill>
                <a:latin typeface="標楷體" pitchFamily="65" charset="-120"/>
                <a:ea typeface="標楷體" pitchFamily="65" charset="-120"/>
              </a:rPr>
              <a:t>溫腎助陽、散風除濕、通經活絡、調經止痛</a:t>
            </a:r>
            <a:r>
              <a:rPr lang="zh-TW" altLang="en-US" sz="3000" dirty="0" smtClean="0">
                <a:ln w="3175">
                  <a:solidFill>
                    <a:schemeClr val="tx1">
                      <a:alpha val="77000"/>
                    </a:schemeClr>
                  </a:solidFill>
                </a:ln>
                <a:solidFill>
                  <a:srgbClr val="9933FF"/>
                </a:solidFill>
                <a:latin typeface="標楷體" pitchFamily="65" charset="-120"/>
                <a:ea typeface="標楷體" pitchFamily="65" charset="-120"/>
              </a:rPr>
              <a:t>的功效，主要用於</a:t>
            </a:r>
            <a:r>
              <a:rPr lang="zh-TW" altLang="en-US" sz="3000" dirty="0" smtClean="0">
                <a:ln w="3175">
                  <a:solidFill>
                    <a:schemeClr val="tx1">
                      <a:alpha val="0"/>
                    </a:schemeClr>
                  </a:solidFill>
                </a:ln>
                <a:solidFill>
                  <a:srgbClr val="FF0000"/>
                </a:solidFill>
                <a:latin typeface="標楷體" pitchFamily="65" charset="-120"/>
                <a:ea typeface="標楷體" pitchFamily="65" charset="-120"/>
              </a:rPr>
              <a:t>婦女痛經、月經不調、小腹冷痛、風濕性關節炎、類風濕性關節炎</a:t>
            </a:r>
            <a:r>
              <a:rPr lang="zh-TW" altLang="en-US" sz="3000" dirty="0" smtClean="0">
                <a:ln w="3175">
                  <a:solidFill>
                    <a:schemeClr val="tx1">
                      <a:alpha val="77000"/>
                    </a:schemeClr>
                  </a:solidFill>
                </a:ln>
                <a:solidFill>
                  <a:srgbClr val="9933FF"/>
                </a:solidFill>
                <a:latin typeface="標楷體" pitchFamily="65" charset="-120"/>
                <a:ea typeface="標楷體" pitchFamily="65" charset="-120"/>
              </a:rPr>
              <a:t>，還可用於治療</a:t>
            </a:r>
            <a:r>
              <a:rPr lang="zh-TW" altLang="en-US" sz="3000" dirty="0" smtClean="0">
                <a:ln w="3175">
                  <a:solidFill>
                    <a:schemeClr val="tx1">
                      <a:alpha val="0"/>
                    </a:schemeClr>
                  </a:solidFill>
                </a:ln>
                <a:solidFill>
                  <a:srgbClr val="F69200"/>
                </a:solidFill>
                <a:latin typeface="標楷體" pitchFamily="65" charset="-120"/>
                <a:ea typeface="標楷體" pitchFamily="65" charset="-120"/>
              </a:rPr>
              <a:t>產後康復、男子陽萎、老年性腰腿痛</a:t>
            </a:r>
            <a:r>
              <a:rPr lang="zh-TW" altLang="en-US" sz="3000" dirty="0" smtClean="0">
                <a:ln w="3175">
                  <a:solidFill>
                    <a:schemeClr val="tx1">
                      <a:alpha val="77000"/>
                    </a:schemeClr>
                  </a:solidFill>
                </a:ln>
                <a:solidFill>
                  <a:srgbClr val="9933FF"/>
                </a:solidFill>
                <a:latin typeface="標楷體" pitchFamily="65" charset="-120"/>
                <a:ea typeface="標楷體" pitchFamily="65" charset="-120"/>
              </a:rPr>
              <a:t>，並具有顯卓的</a:t>
            </a:r>
            <a:r>
              <a:rPr lang="zh-TW" altLang="en-US" sz="3000" dirty="0" smtClean="0">
                <a:ln w="3175">
                  <a:solidFill>
                    <a:schemeClr val="tx1">
                      <a:alpha val="0"/>
                    </a:schemeClr>
                  </a:solidFill>
                </a:ln>
                <a:solidFill>
                  <a:srgbClr val="FF0000"/>
                </a:solidFill>
                <a:latin typeface="標楷體" pitchFamily="65" charset="-120"/>
                <a:ea typeface="標楷體" pitchFamily="65" charset="-120"/>
              </a:rPr>
              <a:t>養顏強身、延緩衰老</a:t>
            </a:r>
            <a:r>
              <a:rPr lang="zh-TW" altLang="en-US" sz="3000" dirty="0" smtClean="0">
                <a:ln w="3175">
                  <a:solidFill>
                    <a:schemeClr val="tx1">
                      <a:alpha val="77000"/>
                    </a:schemeClr>
                  </a:solidFill>
                </a:ln>
                <a:solidFill>
                  <a:srgbClr val="9933FF"/>
                </a:solidFill>
                <a:latin typeface="標楷體" pitchFamily="65" charset="-120"/>
                <a:ea typeface="標楷體" pitchFamily="65" charset="-120"/>
              </a:rPr>
              <a:t>的作用，天山雪蓮花獨特的藥用價值與神奇療效，千百年來已為新疆維吾爾族、哈薩克族的醫療實踐所證實，傳誦至今 。</a:t>
            </a:r>
            <a:endParaRPr lang="zh-TW" altLang="en-US" sz="3000" dirty="0">
              <a:ln w="3175">
                <a:solidFill>
                  <a:schemeClr val="tx1">
                    <a:alpha val="77000"/>
                  </a:schemeClr>
                </a:solidFill>
              </a:ln>
              <a:solidFill>
                <a:srgbClr val="9933FF"/>
              </a:solidFill>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par>
                          <p:cTn id="12" fill="hold">
                            <p:stCondLst>
                              <p:cond delay="1000"/>
                            </p:stCondLst>
                            <p:childTnLst>
                              <p:par>
                                <p:cTn id="13" presetID="13" presetClass="entr" presetSubtype="32" fill="hold" grpId="0" nodeType="afterEffect">
                                  <p:stCondLst>
                                    <p:cond delay="0"/>
                                  </p:stCondLst>
                                  <p:childTnLst>
                                    <p:set>
                                      <p:cBhvr>
                                        <p:cTn id="14" dur="1" fill="hold">
                                          <p:stCondLst>
                                            <p:cond delay="0"/>
                                          </p:stCondLst>
                                        </p:cTn>
                                        <p:tgtEl>
                                          <p:spTgt spid="37891"/>
                                        </p:tgtEl>
                                        <p:attrNameLst>
                                          <p:attrName>style.visibility</p:attrName>
                                        </p:attrNameLst>
                                      </p:cBhvr>
                                      <p:to>
                                        <p:strVal val="visible"/>
                                      </p:to>
                                    </p:set>
                                    <p:animEffect transition="in" filter="plus(out)">
                                      <p:cBhvr>
                                        <p:cTn id="15" dur="2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78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914400" y="274638"/>
            <a:ext cx="7300938" cy="1569660"/>
          </a:xfrm>
        </p:spPr>
        <p:txBody>
          <a:bodyPr/>
          <a:lstStyle/>
          <a:p>
            <a:pPr algn="l"/>
            <a:r>
              <a:rPr lang="zh-TW" altLang="en-US" sz="4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皇 室 御 用 聖 品    </a:t>
            </a:r>
            <a:br>
              <a:rPr lang="zh-TW" altLang="en-US" sz="4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zh-TW" altLang="en-US" sz="4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達 官 顯 要 珍 藏</a:t>
            </a:r>
          </a:p>
        </p:txBody>
      </p:sp>
      <p:sp>
        <p:nvSpPr>
          <p:cNvPr id="53255" name="Rectangle 7"/>
          <p:cNvSpPr>
            <a:spLocks noChangeArrowheads="1"/>
          </p:cNvSpPr>
          <p:nvPr/>
        </p:nvSpPr>
        <p:spPr bwMode="auto">
          <a:xfrm>
            <a:off x="838200" y="4941888"/>
            <a:ext cx="7848600" cy="366712"/>
          </a:xfrm>
          <a:prstGeom prst="rect">
            <a:avLst/>
          </a:prstGeom>
          <a:noFill/>
          <a:ln w="9525">
            <a:noFill/>
            <a:miter lim="800000"/>
            <a:headEnd/>
            <a:tailEnd/>
          </a:ln>
          <a:effectLst/>
        </p:spPr>
        <p:txBody>
          <a:bodyPr>
            <a:spAutoFit/>
          </a:bodyPr>
          <a:lstStyle/>
          <a:p>
            <a:pPr algn="l">
              <a:spcBef>
                <a:spcPct val="0"/>
              </a:spcBef>
            </a:pPr>
            <a:endParaRPr lang="zh-TW" altLang="zh-TW" sz="1800">
              <a:latin typeface="Arial" charset="0"/>
              <a:ea typeface="華康古印體(P)" pitchFamily="66" charset="-120"/>
            </a:endParaRPr>
          </a:p>
        </p:txBody>
      </p:sp>
      <p:sp>
        <p:nvSpPr>
          <p:cNvPr id="53265" name="Text Box 17"/>
          <p:cNvSpPr txBox="1">
            <a:spLocks noChangeArrowheads="1"/>
          </p:cNvSpPr>
          <p:nvPr/>
        </p:nvSpPr>
        <p:spPr bwMode="auto">
          <a:xfrm>
            <a:off x="714348" y="2136922"/>
            <a:ext cx="7572428" cy="4149598"/>
          </a:xfrm>
          <a:prstGeom prst="rect">
            <a:avLst/>
          </a:prstGeom>
          <a:noFill/>
          <a:ln w="9525">
            <a:noFill/>
            <a:miter lim="800000"/>
            <a:headEnd/>
            <a:tailEnd/>
          </a:ln>
          <a:effectLst/>
        </p:spPr>
        <p:txBody>
          <a:bodyPr wrap="square">
            <a:spAutoFit/>
          </a:bodyPr>
          <a:lstStyle/>
          <a:p>
            <a:pPr hangingPunct="0">
              <a:lnSpc>
                <a:spcPts val="4300"/>
              </a:lnSpc>
              <a:spcBef>
                <a:spcPts val="1800"/>
              </a:spcBef>
            </a:pPr>
            <a:r>
              <a:rPr lang="zh-TW" altLang="en-US" sz="3400" b="1" dirty="0">
                <a:ln w="3175">
                  <a:solidFill>
                    <a:srgbClr val="0000FF">
                      <a:alpha val="59000"/>
                    </a:srgbClr>
                  </a:solidFill>
                </a:ln>
                <a:latin typeface="標楷體" pitchFamily="65" charset="-120"/>
                <a:ea typeface="標楷體" pitchFamily="65" charset="-120"/>
              </a:rPr>
              <a:t>天山雪蓮花在古代為</a:t>
            </a:r>
            <a:r>
              <a:rPr lang="zh-TW" altLang="en-US" sz="3400" b="1" dirty="0">
                <a:ln w="3175">
                  <a:solidFill>
                    <a:srgbClr val="0000FF">
                      <a:alpha val="9000"/>
                    </a:srgbClr>
                  </a:solidFill>
                </a:ln>
                <a:solidFill>
                  <a:srgbClr val="FF0000"/>
                </a:solidFill>
                <a:latin typeface="標楷體" pitchFamily="65" charset="-120"/>
                <a:ea typeface="標楷體" pitchFamily="65" charset="-120"/>
              </a:rPr>
              <a:t>帝王宮廷所御用</a:t>
            </a:r>
            <a:r>
              <a:rPr lang="zh-TW" altLang="en-US" sz="3400" b="1" dirty="0">
                <a:ln w="3175">
                  <a:solidFill>
                    <a:srgbClr val="0000FF">
                      <a:alpha val="59000"/>
                    </a:srgbClr>
                  </a:solidFill>
                </a:ln>
                <a:latin typeface="標楷體" pitchFamily="65" charset="-120"/>
                <a:ea typeface="標楷體" pitchFamily="65" charset="-120"/>
              </a:rPr>
              <a:t>，今日也是達官顯貴們珍藏，之所以譽為「百草之王」根據「本草綱目拾遺」記載－雪蓮， 「性大熱，治一切寒症</a:t>
            </a:r>
            <a:r>
              <a:rPr lang="zh-TW" altLang="en-US" sz="3400" b="1" dirty="0" smtClean="0">
                <a:ln w="3175">
                  <a:solidFill>
                    <a:srgbClr val="0000FF">
                      <a:alpha val="59000"/>
                    </a:srgbClr>
                  </a:solidFill>
                </a:ln>
                <a:latin typeface="標楷體" pitchFamily="65" charset="-120"/>
                <a:ea typeface="標楷體" pitchFamily="65" charset="-120"/>
              </a:rPr>
              <a:t>」</a:t>
            </a:r>
            <a:endParaRPr lang="en-US" altLang="zh-TW" sz="3400" b="1" dirty="0" smtClean="0">
              <a:ln w="3175">
                <a:solidFill>
                  <a:srgbClr val="0000FF">
                    <a:alpha val="59000"/>
                  </a:srgbClr>
                </a:solidFill>
              </a:ln>
              <a:latin typeface="標楷體" pitchFamily="65" charset="-120"/>
              <a:ea typeface="標楷體" pitchFamily="65" charset="-120"/>
            </a:endParaRPr>
          </a:p>
          <a:p>
            <a:pPr hangingPunct="0">
              <a:lnSpc>
                <a:spcPts val="4300"/>
              </a:lnSpc>
              <a:spcBef>
                <a:spcPts val="1800"/>
              </a:spcBef>
            </a:pPr>
            <a:r>
              <a:rPr lang="zh-TW" altLang="en-US" sz="3400" b="1" dirty="0" smtClean="0">
                <a:ln w="3175">
                  <a:solidFill>
                    <a:srgbClr val="0000FF">
                      <a:alpha val="59000"/>
                    </a:srgbClr>
                  </a:solidFill>
                </a:ln>
                <a:latin typeface="標楷體" pitchFamily="65" charset="-120"/>
                <a:ea typeface="標楷體" pitchFamily="65" charset="-120"/>
              </a:rPr>
              <a:t>性甘溫</a:t>
            </a:r>
            <a:r>
              <a:rPr lang="zh-TW" altLang="en-US" sz="3400" b="1" dirty="0">
                <a:ln w="3175">
                  <a:solidFill>
                    <a:srgbClr val="0000FF">
                      <a:alpha val="59000"/>
                    </a:srgbClr>
                  </a:solidFill>
                </a:ln>
                <a:latin typeface="標楷體" pitchFamily="65" charset="-120"/>
                <a:ea typeface="標楷體" pitchFamily="65" charset="-120"/>
              </a:rPr>
              <a:t>，</a:t>
            </a:r>
            <a:r>
              <a:rPr lang="zh-TW" altLang="en-US" sz="3400" b="1" dirty="0" smtClean="0">
                <a:ln w="3175">
                  <a:solidFill>
                    <a:srgbClr val="0000FF">
                      <a:alpha val="59000"/>
                    </a:srgbClr>
                  </a:solidFill>
                </a:ln>
                <a:latin typeface="標楷體" pitchFamily="65" charset="-120"/>
                <a:ea typeface="標楷體" pitchFamily="65" charset="-120"/>
              </a:rPr>
              <a:t>入</a:t>
            </a:r>
            <a:r>
              <a:rPr lang="zh-TW" altLang="en-US" sz="3400" b="1" dirty="0" smtClean="0">
                <a:ln w="3175">
                  <a:solidFill>
                    <a:srgbClr val="00B050">
                      <a:alpha val="59000"/>
                    </a:srgbClr>
                  </a:solidFill>
                </a:ln>
                <a:latin typeface="標楷體" pitchFamily="65" charset="-120"/>
                <a:ea typeface="標楷體" pitchFamily="65" charset="-120"/>
              </a:rPr>
              <a:t>肝</a:t>
            </a:r>
            <a:r>
              <a:rPr lang="zh-TW" altLang="en-US" sz="3400" b="1" dirty="0">
                <a:ln w="3175">
                  <a:solidFill>
                    <a:srgbClr val="00B050">
                      <a:alpha val="59000"/>
                    </a:srgbClr>
                  </a:solidFill>
                </a:ln>
                <a:latin typeface="標楷體" pitchFamily="65" charset="-120"/>
                <a:ea typeface="標楷體" pitchFamily="65" charset="-120"/>
              </a:rPr>
              <a:t>、脾、腎</a:t>
            </a:r>
            <a:r>
              <a:rPr lang="zh-TW" altLang="en-US" sz="3400" b="1" dirty="0">
                <a:ln w="3175">
                  <a:solidFill>
                    <a:srgbClr val="0000FF">
                      <a:alpha val="59000"/>
                    </a:srgbClr>
                  </a:solidFill>
                </a:ln>
                <a:latin typeface="標楷體" pitchFamily="65" charset="-120"/>
                <a:ea typeface="標楷體" pitchFamily="65" charset="-120"/>
              </a:rPr>
              <a:t>三經。「雪中有蓮，以天山峰頂者為第一」，「能補陰滋陽，令八十老者皆有子。」</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3252"/>
                                        </p:tgtEl>
                                        <p:attrNameLst>
                                          <p:attrName>style.visibility</p:attrName>
                                        </p:attrNameLst>
                                      </p:cBhvr>
                                      <p:to>
                                        <p:strVal val="visible"/>
                                      </p:to>
                                    </p:set>
                                    <p:anim calcmode="lin" valueType="num">
                                      <p:cBhvr>
                                        <p:cTn id="7" dur="500" fill="hold"/>
                                        <p:tgtEl>
                                          <p:spTgt spid="53252"/>
                                        </p:tgtEl>
                                        <p:attrNameLst>
                                          <p:attrName>ppt_w</p:attrName>
                                        </p:attrNameLst>
                                      </p:cBhvr>
                                      <p:tavLst>
                                        <p:tav tm="0">
                                          <p:val>
                                            <p:fltVal val="0"/>
                                          </p:val>
                                        </p:tav>
                                        <p:tav tm="100000">
                                          <p:val>
                                            <p:strVal val="#ppt_w"/>
                                          </p:val>
                                        </p:tav>
                                      </p:tavLst>
                                    </p:anim>
                                    <p:anim calcmode="lin" valueType="num">
                                      <p:cBhvr>
                                        <p:cTn id="8" dur="500" fill="hold"/>
                                        <p:tgtEl>
                                          <p:spTgt spid="53252"/>
                                        </p:tgtEl>
                                        <p:attrNameLst>
                                          <p:attrName>ppt_h</p:attrName>
                                        </p:attrNameLst>
                                      </p:cBhvr>
                                      <p:tavLst>
                                        <p:tav tm="0">
                                          <p:val>
                                            <p:fltVal val="0"/>
                                          </p:val>
                                        </p:tav>
                                        <p:tav tm="100000">
                                          <p:val>
                                            <p:strVal val="#ppt_h"/>
                                          </p:val>
                                        </p:tav>
                                      </p:tavLst>
                                    </p:anim>
                                    <p:animEffect transition="in" filter="fade">
                                      <p:cBhvr>
                                        <p:cTn id="9" dur="500"/>
                                        <p:tgtEl>
                                          <p:spTgt spid="53252"/>
                                        </p:tgtEl>
                                      </p:cBhvr>
                                    </p:animEffect>
                                  </p:childTnLst>
                                </p:cTn>
                              </p:par>
                              <p:par>
                                <p:cTn id="10" presetID="12" presetClass="entr" presetSubtype="4" fill="hold" grpId="0" nodeType="withEffect">
                                  <p:stCondLst>
                                    <p:cond delay="0"/>
                                  </p:stCondLst>
                                  <p:childTnLst>
                                    <p:set>
                                      <p:cBhvr>
                                        <p:cTn id="11" dur="1" fill="hold">
                                          <p:stCondLst>
                                            <p:cond delay="0"/>
                                          </p:stCondLst>
                                        </p:cTn>
                                        <p:tgtEl>
                                          <p:spTgt spid="53265"/>
                                        </p:tgtEl>
                                        <p:attrNameLst>
                                          <p:attrName>style.visibility</p:attrName>
                                        </p:attrNameLst>
                                      </p:cBhvr>
                                      <p:to>
                                        <p:strVal val="visible"/>
                                      </p:to>
                                    </p:set>
                                    <p:animEffect transition="in" filter="slide(fromBottom)">
                                      <p:cBhvr>
                                        <p:cTn id="12" dur="500"/>
                                        <p:tgtEl>
                                          <p:spTgt spid="53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5326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標題 3"/>
          <p:cNvSpPr>
            <a:spLocks noGrp="1"/>
          </p:cNvSpPr>
          <p:nvPr>
            <p:ph type="title"/>
          </p:nvPr>
        </p:nvSpPr>
        <p:spPr>
          <a:xfrm>
            <a:off x="1066800" y="465138"/>
            <a:ext cx="7010400" cy="769441"/>
          </a:xfrm>
        </p:spPr>
        <p:txBody>
          <a:bodyPr/>
          <a:lstStyle/>
          <a:p>
            <a:r>
              <a:rPr lang="zh-TW" altLang="en-US" dirty="0" smtClean="0"/>
              <a:t>卓越的品質認可</a:t>
            </a:r>
            <a:endParaRPr lang="zh-TW" altLang="en-US" dirty="0"/>
          </a:p>
        </p:txBody>
      </p:sp>
      <p:sp>
        <p:nvSpPr>
          <p:cNvPr id="43011" name="Rectangle 3"/>
          <p:cNvSpPr>
            <a:spLocks noGrp="1" noChangeArrowheads="1"/>
          </p:cNvSpPr>
          <p:nvPr>
            <p:ph idx="1"/>
          </p:nvPr>
        </p:nvSpPr>
        <p:spPr>
          <a:xfrm>
            <a:off x="857224" y="1905008"/>
            <a:ext cx="7715304" cy="4381512"/>
          </a:xfrm>
        </p:spPr>
        <p:txBody>
          <a:bodyPr/>
          <a:lstStyle/>
          <a:p>
            <a:pPr hangingPunct="0">
              <a:lnSpc>
                <a:spcPts val="4000"/>
              </a:lnSpc>
              <a:spcBef>
                <a:spcPts val="1800"/>
              </a:spcBef>
            </a:pPr>
            <a:r>
              <a:rPr lang="zh-TW" altLang="en-US" dirty="0" smtClean="0">
                <a:latin typeface="標楷體" pitchFamily="65" charset="-120"/>
                <a:ea typeface="標楷體" pitchFamily="65" charset="-120"/>
              </a:rPr>
              <a:t>第四屆世界婦女大會指定保健產品</a:t>
            </a:r>
          </a:p>
          <a:p>
            <a:pPr indent="-360000" hangingPunct="0">
              <a:lnSpc>
                <a:spcPts val="4000"/>
              </a:lnSpc>
              <a:spcBef>
                <a:spcPts val="1800"/>
              </a:spcBef>
              <a:tabLst>
                <a:tab pos="360000" algn="l"/>
              </a:tabLst>
            </a:pPr>
            <a:r>
              <a:rPr lang="zh-TW" altLang="en-US" dirty="0" smtClean="0">
                <a:latin typeface="標楷體" pitchFamily="65" charset="-120"/>
                <a:ea typeface="標楷體" pitchFamily="65" charset="-120"/>
              </a:rPr>
              <a:t>新加坡</a:t>
            </a:r>
            <a:r>
              <a:rPr lang="en-US" altLang="zh-TW" dirty="0" smtClean="0">
                <a:latin typeface="標楷體" pitchFamily="65" charset="-120"/>
                <a:ea typeface="標楷體" pitchFamily="65" charset="-120"/>
              </a:rPr>
              <a:t>2003</a:t>
            </a:r>
            <a:r>
              <a:rPr lang="zh-TW" altLang="en-US" dirty="0" smtClean="0">
                <a:latin typeface="標楷體" pitchFamily="65" charset="-120"/>
                <a:ea typeface="標楷體" pitchFamily="65" charset="-120"/>
              </a:rPr>
              <a:t>中國</a:t>
            </a:r>
            <a:r>
              <a:rPr lang="zh-TW" altLang="en-US" dirty="0" smtClean="0">
                <a:latin typeface="標楷體" pitchFamily="65" charset="-120"/>
                <a:ea typeface="標楷體" pitchFamily="65" charset="-120"/>
              </a:rPr>
              <a:t>專利技術及新技術產品博覽會金獅獎</a:t>
            </a:r>
          </a:p>
          <a:p>
            <a:pPr hangingPunct="0">
              <a:lnSpc>
                <a:spcPts val="4000"/>
              </a:lnSpc>
              <a:spcBef>
                <a:spcPts val="1800"/>
              </a:spcBef>
            </a:pPr>
            <a:r>
              <a:rPr lang="zh-TW" altLang="en-US" dirty="0" smtClean="0">
                <a:latin typeface="標楷體" pitchFamily="65" charset="-120"/>
                <a:ea typeface="標楷體" pitchFamily="65" charset="-120"/>
              </a:rPr>
              <a:t>中國</a:t>
            </a:r>
            <a:r>
              <a:rPr lang="zh-TW" altLang="en-US" dirty="0" smtClean="0">
                <a:latin typeface="標楷體" pitchFamily="65" charset="-120"/>
                <a:ea typeface="標楷體" pitchFamily="65" charset="-120"/>
              </a:rPr>
              <a:t>星火計畫成果展覽會金獎</a:t>
            </a:r>
          </a:p>
          <a:p>
            <a:pPr hangingPunct="0">
              <a:lnSpc>
                <a:spcPts val="4000"/>
              </a:lnSpc>
              <a:spcBef>
                <a:spcPts val="1800"/>
              </a:spcBef>
            </a:pPr>
            <a:r>
              <a:rPr lang="zh-TW" altLang="en-US" dirty="0" smtClean="0">
                <a:latin typeface="標楷體" pitchFamily="65" charset="-120"/>
                <a:ea typeface="標楷體" pitchFamily="65" charset="-120"/>
              </a:rPr>
              <a:t>科委會核定為國家級星火計畫新產品</a:t>
            </a:r>
          </a:p>
          <a:p>
            <a:pPr hangingPunct="0">
              <a:lnSpc>
                <a:spcPts val="4000"/>
              </a:lnSpc>
              <a:spcBef>
                <a:spcPts val="1800"/>
              </a:spcBef>
            </a:pPr>
            <a:r>
              <a:rPr lang="zh-TW" altLang="en-US" dirty="0" smtClean="0">
                <a:latin typeface="標楷體" pitchFamily="65" charset="-120"/>
                <a:ea typeface="標楷體" pitchFamily="65" charset="-120"/>
              </a:rPr>
              <a:t>中國</a:t>
            </a:r>
            <a:r>
              <a:rPr lang="zh-TW" altLang="en-US" dirty="0" smtClean="0">
                <a:latin typeface="標楷體" pitchFamily="65" charset="-120"/>
                <a:ea typeface="標楷體" pitchFamily="65" charset="-120"/>
              </a:rPr>
              <a:t>名優新醫器械保健品博覽會金獎</a:t>
            </a:r>
            <a:endParaRPr lang="zh-TW" altLang="en-US" dirty="0">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1"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600"/>
                            </p:stCondLst>
                            <p:childTnLst>
                              <p:par>
                                <p:cTn id="11" presetID="40" presetClass="entr" presetSubtype="0" fill="hold" grpId="0" nodeType="afterEffect">
                                  <p:stCondLst>
                                    <p:cond delay="0"/>
                                  </p:stCondLst>
                                  <p:childTnLst>
                                    <p:set>
                                      <p:cBhvr>
                                        <p:cTn id="12" dur="1" fill="hold">
                                          <p:stCondLst>
                                            <p:cond delay="0"/>
                                          </p:stCondLst>
                                        </p:cTn>
                                        <p:tgtEl>
                                          <p:spTgt spid="43011">
                                            <p:txEl>
                                              <p:pRg st="0" end="0"/>
                                            </p:txEl>
                                          </p:spTgt>
                                        </p:tgtEl>
                                        <p:attrNameLst>
                                          <p:attrName>style.visibility</p:attrName>
                                        </p:attrNameLst>
                                      </p:cBhvr>
                                      <p:to>
                                        <p:strVal val="visible"/>
                                      </p:to>
                                    </p:set>
                                    <p:animEffect transition="in" filter="fade">
                                      <p:cBhvr>
                                        <p:cTn id="13" dur="2000"/>
                                        <p:tgtEl>
                                          <p:spTgt spid="43011">
                                            <p:txEl>
                                              <p:pRg st="0" end="0"/>
                                            </p:txEl>
                                          </p:spTgt>
                                        </p:tgtEl>
                                      </p:cBhvr>
                                    </p:animEffect>
                                    <p:anim calcmode="lin" valueType="num">
                                      <p:cBhvr>
                                        <p:cTn id="14" dur="2000" fill="hold"/>
                                        <p:tgtEl>
                                          <p:spTgt spid="43011">
                                            <p:txEl>
                                              <p:pRg st="0" end="0"/>
                                            </p:txEl>
                                          </p:spTgt>
                                        </p:tgtEl>
                                        <p:attrNameLst>
                                          <p:attrName>ppt_x</p:attrName>
                                        </p:attrNameLst>
                                      </p:cBhvr>
                                      <p:tavLst>
                                        <p:tav tm="0">
                                          <p:val>
                                            <p:strVal val="#ppt_x-.1"/>
                                          </p:val>
                                        </p:tav>
                                        <p:tav tm="100000">
                                          <p:val>
                                            <p:strVal val="#ppt_x"/>
                                          </p:val>
                                        </p:tav>
                                      </p:tavLst>
                                    </p:anim>
                                    <p:anim calcmode="lin" valueType="num">
                                      <p:cBhvr>
                                        <p:cTn id="15" dur="20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par>
                          <p:cTn id="16" fill="hold">
                            <p:stCondLst>
                              <p:cond delay="3600"/>
                            </p:stCondLst>
                            <p:childTnLst>
                              <p:par>
                                <p:cTn id="17" presetID="40" presetClass="entr" presetSubtype="0" fill="hold" grpId="0" nodeType="afterEffect">
                                  <p:stCondLst>
                                    <p:cond delay="0"/>
                                  </p:stCondLst>
                                  <p:childTnLst>
                                    <p:set>
                                      <p:cBhvr>
                                        <p:cTn id="18" dur="1" fill="hold">
                                          <p:stCondLst>
                                            <p:cond delay="0"/>
                                          </p:stCondLst>
                                        </p:cTn>
                                        <p:tgtEl>
                                          <p:spTgt spid="43011">
                                            <p:txEl>
                                              <p:pRg st="1" end="1"/>
                                            </p:txEl>
                                          </p:spTgt>
                                        </p:tgtEl>
                                        <p:attrNameLst>
                                          <p:attrName>style.visibility</p:attrName>
                                        </p:attrNameLst>
                                      </p:cBhvr>
                                      <p:to>
                                        <p:strVal val="visible"/>
                                      </p:to>
                                    </p:set>
                                    <p:animEffect transition="in" filter="fade">
                                      <p:cBhvr>
                                        <p:cTn id="19" dur="2000"/>
                                        <p:tgtEl>
                                          <p:spTgt spid="43011">
                                            <p:txEl>
                                              <p:pRg st="1" end="1"/>
                                            </p:txEl>
                                          </p:spTgt>
                                        </p:tgtEl>
                                      </p:cBhvr>
                                    </p:animEffect>
                                    <p:anim calcmode="lin" valueType="num">
                                      <p:cBhvr>
                                        <p:cTn id="20" dur="2000" fill="hold"/>
                                        <p:tgtEl>
                                          <p:spTgt spid="43011">
                                            <p:txEl>
                                              <p:pRg st="1" end="1"/>
                                            </p:txEl>
                                          </p:spTgt>
                                        </p:tgtEl>
                                        <p:attrNameLst>
                                          <p:attrName>ppt_x</p:attrName>
                                        </p:attrNameLst>
                                      </p:cBhvr>
                                      <p:tavLst>
                                        <p:tav tm="0">
                                          <p:val>
                                            <p:strVal val="#ppt_x-.1"/>
                                          </p:val>
                                        </p:tav>
                                        <p:tav tm="100000">
                                          <p:val>
                                            <p:strVal val="#ppt_x"/>
                                          </p:val>
                                        </p:tav>
                                      </p:tavLst>
                                    </p:anim>
                                    <p:anim calcmode="lin" valueType="num">
                                      <p:cBhvr>
                                        <p:cTn id="21" dur="20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par>
                          <p:cTn id="22" fill="hold">
                            <p:stCondLst>
                              <p:cond delay="5600"/>
                            </p:stCondLst>
                            <p:childTnLst>
                              <p:par>
                                <p:cTn id="23" presetID="40" presetClass="entr" presetSubtype="0" fill="hold" grpId="0" nodeType="afterEffect">
                                  <p:stCondLst>
                                    <p:cond delay="0"/>
                                  </p:stCondLst>
                                  <p:childTnLst>
                                    <p:set>
                                      <p:cBhvr>
                                        <p:cTn id="24" dur="1" fill="hold">
                                          <p:stCondLst>
                                            <p:cond delay="0"/>
                                          </p:stCondLst>
                                        </p:cTn>
                                        <p:tgtEl>
                                          <p:spTgt spid="43011">
                                            <p:txEl>
                                              <p:pRg st="2" end="2"/>
                                            </p:txEl>
                                          </p:spTgt>
                                        </p:tgtEl>
                                        <p:attrNameLst>
                                          <p:attrName>style.visibility</p:attrName>
                                        </p:attrNameLst>
                                      </p:cBhvr>
                                      <p:to>
                                        <p:strVal val="visible"/>
                                      </p:to>
                                    </p:set>
                                    <p:animEffect transition="in" filter="fade">
                                      <p:cBhvr>
                                        <p:cTn id="25" dur="2000"/>
                                        <p:tgtEl>
                                          <p:spTgt spid="43011">
                                            <p:txEl>
                                              <p:pRg st="2" end="2"/>
                                            </p:txEl>
                                          </p:spTgt>
                                        </p:tgtEl>
                                      </p:cBhvr>
                                    </p:animEffect>
                                    <p:anim calcmode="lin" valueType="num">
                                      <p:cBhvr>
                                        <p:cTn id="26" dur="2000" fill="hold"/>
                                        <p:tgtEl>
                                          <p:spTgt spid="43011">
                                            <p:txEl>
                                              <p:pRg st="2" end="2"/>
                                            </p:txEl>
                                          </p:spTgt>
                                        </p:tgtEl>
                                        <p:attrNameLst>
                                          <p:attrName>ppt_x</p:attrName>
                                        </p:attrNameLst>
                                      </p:cBhvr>
                                      <p:tavLst>
                                        <p:tav tm="0">
                                          <p:val>
                                            <p:strVal val="#ppt_x-.1"/>
                                          </p:val>
                                        </p:tav>
                                        <p:tav tm="100000">
                                          <p:val>
                                            <p:strVal val="#ppt_x"/>
                                          </p:val>
                                        </p:tav>
                                      </p:tavLst>
                                    </p:anim>
                                    <p:anim calcmode="lin" valueType="num">
                                      <p:cBhvr>
                                        <p:cTn id="27" dur="2000" fill="hold"/>
                                        <p:tgtEl>
                                          <p:spTgt spid="43011">
                                            <p:txEl>
                                              <p:pRg st="2" end="2"/>
                                            </p:txEl>
                                          </p:spTgt>
                                        </p:tgtEl>
                                        <p:attrNameLst>
                                          <p:attrName>ppt_y</p:attrName>
                                        </p:attrNameLst>
                                      </p:cBhvr>
                                      <p:tavLst>
                                        <p:tav tm="0">
                                          <p:val>
                                            <p:strVal val="#ppt_y"/>
                                          </p:val>
                                        </p:tav>
                                        <p:tav tm="100000">
                                          <p:val>
                                            <p:strVal val="#ppt_y"/>
                                          </p:val>
                                        </p:tav>
                                      </p:tavLst>
                                    </p:anim>
                                  </p:childTnLst>
                                </p:cTn>
                              </p:par>
                            </p:childTnLst>
                          </p:cTn>
                        </p:par>
                        <p:par>
                          <p:cTn id="28" fill="hold">
                            <p:stCondLst>
                              <p:cond delay="7600"/>
                            </p:stCondLst>
                            <p:childTnLst>
                              <p:par>
                                <p:cTn id="29" presetID="40" presetClass="entr" presetSubtype="0" fill="hold" grpId="0" nodeType="afterEffect">
                                  <p:stCondLst>
                                    <p:cond delay="0"/>
                                  </p:stCondLst>
                                  <p:childTnLst>
                                    <p:set>
                                      <p:cBhvr>
                                        <p:cTn id="30" dur="1" fill="hold">
                                          <p:stCondLst>
                                            <p:cond delay="0"/>
                                          </p:stCondLst>
                                        </p:cTn>
                                        <p:tgtEl>
                                          <p:spTgt spid="43011">
                                            <p:txEl>
                                              <p:pRg st="3" end="3"/>
                                            </p:txEl>
                                          </p:spTgt>
                                        </p:tgtEl>
                                        <p:attrNameLst>
                                          <p:attrName>style.visibility</p:attrName>
                                        </p:attrNameLst>
                                      </p:cBhvr>
                                      <p:to>
                                        <p:strVal val="visible"/>
                                      </p:to>
                                    </p:set>
                                    <p:animEffect transition="in" filter="fade">
                                      <p:cBhvr>
                                        <p:cTn id="31" dur="2000"/>
                                        <p:tgtEl>
                                          <p:spTgt spid="43011">
                                            <p:txEl>
                                              <p:pRg st="3" end="3"/>
                                            </p:txEl>
                                          </p:spTgt>
                                        </p:tgtEl>
                                      </p:cBhvr>
                                    </p:animEffect>
                                    <p:anim calcmode="lin" valueType="num">
                                      <p:cBhvr>
                                        <p:cTn id="32" dur="2000" fill="hold"/>
                                        <p:tgtEl>
                                          <p:spTgt spid="43011">
                                            <p:txEl>
                                              <p:pRg st="3" end="3"/>
                                            </p:txEl>
                                          </p:spTgt>
                                        </p:tgtEl>
                                        <p:attrNameLst>
                                          <p:attrName>ppt_x</p:attrName>
                                        </p:attrNameLst>
                                      </p:cBhvr>
                                      <p:tavLst>
                                        <p:tav tm="0">
                                          <p:val>
                                            <p:strVal val="#ppt_x-.1"/>
                                          </p:val>
                                        </p:tav>
                                        <p:tav tm="100000">
                                          <p:val>
                                            <p:strVal val="#ppt_x"/>
                                          </p:val>
                                        </p:tav>
                                      </p:tavLst>
                                    </p:anim>
                                    <p:anim calcmode="lin" valueType="num">
                                      <p:cBhvr>
                                        <p:cTn id="33" dur="2000" fill="hold"/>
                                        <p:tgtEl>
                                          <p:spTgt spid="43011">
                                            <p:txEl>
                                              <p:pRg st="3" end="3"/>
                                            </p:txEl>
                                          </p:spTgt>
                                        </p:tgtEl>
                                        <p:attrNameLst>
                                          <p:attrName>ppt_y</p:attrName>
                                        </p:attrNameLst>
                                      </p:cBhvr>
                                      <p:tavLst>
                                        <p:tav tm="0">
                                          <p:val>
                                            <p:strVal val="#ppt_y"/>
                                          </p:val>
                                        </p:tav>
                                        <p:tav tm="100000">
                                          <p:val>
                                            <p:strVal val="#ppt_y"/>
                                          </p:val>
                                        </p:tav>
                                      </p:tavLst>
                                    </p:anim>
                                  </p:childTnLst>
                                </p:cTn>
                              </p:par>
                            </p:childTnLst>
                          </p:cTn>
                        </p:par>
                        <p:par>
                          <p:cTn id="34" fill="hold">
                            <p:stCondLst>
                              <p:cond delay="9600"/>
                            </p:stCondLst>
                            <p:childTnLst>
                              <p:par>
                                <p:cTn id="35" presetID="40" presetClass="entr" presetSubtype="0" fill="hold" grpId="0" nodeType="afterEffect">
                                  <p:stCondLst>
                                    <p:cond delay="0"/>
                                  </p:stCondLst>
                                  <p:childTnLst>
                                    <p:set>
                                      <p:cBhvr>
                                        <p:cTn id="36" dur="1" fill="hold">
                                          <p:stCondLst>
                                            <p:cond delay="0"/>
                                          </p:stCondLst>
                                        </p:cTn>
                                        <p:tgtEl>
                                          <p:spTgt spid="43011">
                                            <p:txEl>
                                              <p:pRg st="4" end="4"/>
                                            </p:txEl>
                                          </p:spTgt>
                                        </p:tgtEl>
                                        <p:attrNameLst>
                                          <p:attrName>style.visibility</p:attrName>
                                        </p:attrNameLst>
                                      </p:cBhvr>
                                      <p:to>
                                        <p:strVal val="visible"/>
                                      </p:to>
                                    </p:set>
                                    <p:animEffect transition="in" filter="fade">
                                      <p:cBhvr>
                                        <p:cTn id="37" dur="2000"/>
                                        <p:tgtEl>
                                          <p:spTgt spid="43011">
                                            <p:txEl>
                                              <p:pRg st="4" end="4"/>
                                            </p:txEl>
                                          </p:spTgt>
                                        </p:tgtEl>
                                      </p:cBhvr>
                                    </p:animEffect>
                                    <p:anim calcmode="lin" valueType="num">
                                      <p:cBhvr>
                                        <p:cTn id="38" dur="2000" fill="hold"/>
                                        <p:tgtEl>
                                          <p:spTgt spid="43011">
                                            <p:txEl>
                                              <p:pRg st="4" end="4"/>
                                            </p:txEl>
                                          </p:spTgt>
                                        </p:tgtEl>
                                        <p:attrNameLst>
                                          <p:attrName>ppt_x</p:attrName>
                                        </p:attrNameLst>
                                      </p:cBhvr>
                                      <p:tavLst>
                                        <p:tav tm="0">
                                          <p:val>
                                            <p:strVal val="#ppt_x-.1"/>
                                          </p:val>
                                        </p:tav>
                                        <p:tav tm="100000">
                                          <p:val>
                                            <p:strVal val="#ppt_x"/>
                                          </p:val>
                                        </p:tav>
                                      </p:tavLst>
                                    </p:anim>
                                    <p:anim calcmode="lin" valueType="num">
                                      <p:cBhvr>
                                        <p:cTn id="39" dur="2000" fill="hold"/>
                                        <p:tgtEl>
                                          <p:spTgt spid="430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430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466724" y="2428868"/>
            <a:ext cx="7748614" cy="4105547"/>
          </a:xfrm>
          <a:prstGeom prst="rect">
            <a:avLst/>
          </a:prstGeom>
          <a:noFill/>
          <a:ln w="9525" algn="ctr">
            <a:noFill/>
            <a:miter lim="800000"/>
            <a:headEnd/>
            <a:tailEnd/>
          </a:ln>
          <a:effectLst/>
        </p:spPr>
        <p:txBody>
          <a:bodyPr wrap="square" anchor="ctr">
            <a:spAutoFit/>
            <a:scene3d>
              <a:camera prst="orthographicFront"/>
              <a:lightRig rig="threePt" dir="t"/>
            </a:scene3d>
            <a:sp3d>
              <a:bevelB h="25400" prst="softRound"/>
            </a:sp3d>
          </a:bodyPr>
          <a:lstStyle/>
          <a:p>
            <a:pPr algn="l">
              <a:lnSpc>
                <a:spcPts val="3500"/>
              </a:lnSpc>
              <a:spcBef>
                <a:spcPct val="0"/>
              </a:spcBef>
            </a:pPr>
            <a:r>
              <a:rPr lang="zh-TW" altLang="en-US" sz="2800" b="1" dirty="0" smtClean="0">
                <a:latin typeface="標楷體" pitchFamily="65" charset="-120"/>
                <a:ea typeface="標楷體" pitchFamily="65" charset="-120"/>
              </a:rPr>
              <a:t>天山</a:t>
            </a:r>
            <a:r>
              <a:rPr lang="zh-TW" altLang="en-US" sz="2800" b="1" dirty="0">
                <a:latin typeface="標楷體" pitchFamily="65" charset="-120"/>
                <a:ea typeface="標楷體" pitchFamily="65" charset="-120"/>
              </a:rPr>
              <a:t>雪蓮具有：</a:t>
            </a:r>
          </a:p>
          <a:p>
            <a:pPr lvl="1">
              <a:lnSpc>
                <a:spcPts val="3500"/>
              </a:lnSpc>
            </a:pPr>
            <a:r>
              <a:rPr lang="en-US" altLang="zh-TW" sz="2800" b="1" dirty="0">
                <a:latin typeface="標楷體" pitchFamily="65" charset="-120"/>
                <a:ea typeface="標楷體" pitchFamily="65" charset="-120"/>
              </a:rPr>
              <a:t>1. </a:t>
            </a:r>
            <a:r>
              <a:rPr lang="zh-TW" altLang="en-US" sz="2800" b="1" dirty="0">
                <a:latin typeface="標楷體" pitchFamily="65" charset="-120"/>
                <a:ea typeface="標楷體" pitchFamily="65" charset="-120"/>
              </a:rPr>
              <a:t>可預防身體機能病變。</a:t>
            </a:r>
          </a:p>
          <a:p>
            <a:pPr lvl="1">
              <a:lnSpc>
                <a:spcPts val="3500"/>
              </a:lnSpc>
            </a:pPr>
            <a:r>
              <a:rPr lang="en-US" altLang="zh-TW" sz="2800" b="1" dirty="0">
                <a:latin typeface="標楷體" pitchFamily="65" charset="-120"/>
                <a:ea typeface="標楷體" pitchFamily="65" charset="-120"/>
              </a:rPr>
              <a:t>2. </a:t>
            </a:r>
            <a:r>
              <a:rPr lang="zh-TW" altLang="en-US" sz="2800" b="1" dirty="0">
                <a:latin typeface="標楷體" pitchFamily="65" charset="-120"/>
                <a:ea typeface="標楷體" pitchFamily="65" charset="-120"/>
              </a:rPr>
              <a:t>可預防心臟病</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降低膽固醇及三 酸甘油脂。</a:t>
            </a:r>
          </a:p>
          <a:p>
            <a:pPr lvl="1">
              <a:lnSpc>
                <a:spcPts val="3500"/>
              </a:lnSpc>
            </a:pPr>
            <a:r>
              <a:rPr lang="en-US" altLang="zh-TW" sz="2800" b="1" dirty="0">
                <a:latin typeface="標楷體" pitchFamily="65" charset="-120"/>
                <a:ea typeface="標楷體" pitchFamily="65" charset="-120"/>
              </a:rPr>
              <a:t>3. </a:t>
            </a:r>
            <a:r>
              <a:rPr lang="zh-TW" altLang="en-US" sz="2800" b="1" dirty="0">
                <a:latin typeface="標楷體" pitchFamily="65" charset="-120"/>
                <a:ea typeface="標楷體" pitchFamily="65" charset="-120"/>
              </a:rPr>
              <a:t>提升人體肝臟和胰臟之機能。</a:t>
            </a:r>
          </a:p>
          <a:p>
            <a:pPr lvl="1">
              <a:lnSpc>
                <a:spcPts val="3500"/>
              </a:lnSpc>
            </a:pPr>
            <a:r>
              <a:rPr lang="en-US" altLang="zh-TW" sz="2800" b="1" dirty="0">
                <a:latin typeface="標楷體" pitchFamily="65" charset="-120"/>
                <a:ea typeface="標楷體" pitchFamily="65" charset="-120"/>
              </a:rPr>
              <a:t>4. </a:t>
            </a:r>
            <a:r>
              <a:rPr lang="zh-TW" altLang="en-US" sz="2800" b="1" dirty="0">
                <a:latin typeface="標楷體" pitchFamily="65" charset="-120"/>
                <a:ea typeface="標楷體" pitchFamily="65" charset="-120"/>
              </a:rPr>
              <a:t>膽囊炎及結石之防治。</a:t>
            </a:r>
          </a:p>
          <a:p>
            <a:pPr lvl="1">
              <a:lnSpc>
                <a:spcPts val="3500"/>
              </a:lnSpc>
            </a:pPr>
            <a:r>
              <a:rPr lang="en-US" altLang="zh-TW" sz="2800" b="1" dirty="0">
                <a:latin typeface="標楷體" pitchFamily="65" charset="-120"/>
                <a:ea typeface="標楷體" pitchFamily="65" charset="-120"/>
              </a:rPr>
              <a:t>5. </a:t>
            </a:r>
            <a:r>
              <a:rPr lang="zh-TW" altLang="en-US" sz="2800" b="1" dirty="0">
                <a:latin typeface="標楷體" pitchFamily="65" charset="-120"/>
                <a:ea typeface="標楷體" pitchFamily="65" charset="-120"/>
              </a:rPr>
              <a:t>對胃病和十二指腸潰瘍之預防。</a:t>
            </a:r>
          </a:p>
          <a:p>
            <a:pPr lvl="1">
              <a:lnSpc>
                <a:spcPts val="3500"/>
              </a:lnSpc>
            </a:pPr>
            <a:r>
              <a:rPr lang="en-US" altLang="zh-TW" sz="2800" b="1" dirty="0">
                <a:latin typeface="標楷體" pitchFamily="65" charset="-120"/>
                <a:ea typeface="標楷體" pitchFamily="65" charset="-120"/>
              </a:rPr>
              <a:t>6. </a:t>
            </a:r>
            <a:r>
              <a:rPr lang="zh-TW" altLang="en-US" sz="2800" b="1" dirty="0">
                <a:latin typeface="標楷體" pitchFamily="65" charset="-120"/>
                <a:ea typeface="標楷體" pitchFamily="65" charset="-120"/>
              </a:rPr>
              <a:t>消炎抗菌、調整血壓。</a:t>
            </a:r>
          </a:p>
          <a:p>
            <a:pPr lvl="1">
              <a:lnSpc>
                <a:spcPts val="3500"/>
              </a:lnSpc>
            </a:pPr>
            <a:r>
              <a:rPr lang="en-US" altLang="zh-TW" sz="2800" b="1" dirty="0">
                <a:latin typeface="標楷體" pitchFamily="65" charset="-120"/>
                <a:ea typeface="標楷體" pitchFamily="65" charset="-120"/>
              </a:rPr>
              <a:t>7. </a:t>
            </a:r>
            <a:r>
              <a:rPr lang="zh-TW" altLang="en-US" sz="2800" b="1" dirty="0">
                <a:latin typeface="標楷體" pitchFamily="65" charset="-120"/>
                <a:ea typeface="標楷體" pitchFamily="65" charset="-120"/>
              </a:rPr>
              <a:t>具有調節腎臟和膀胱的機能。</a:t>
            </a:r>
          </a:p>
          <a:p>
            <a:pPr lvl="1">
              <a:lnSpc>
                <a:spcPts val="3500"/>
              </a:lnSpc>
            </a:pPr>
            <a:r>
              <a:rPr lang="en-US" altLang="zh-TW" sz="2800" b="1" dirty="0">
                <a:latin typeface="標楷體" pitchFamily="65" charset="-120"/>
                <a:ea typeface="標楷體" pitchFamily="65" charset="-120"/>
              </a:rPr>
              <a:t>8. </a:t>
            </a:r>
            <a:r>
              <a:rPr lang="zh-TW" altLang="en-US" sz="2800" b="1" dirty="0">
                <a:latin typeface="標楷體" pitchFamily="65" charset="-120"/>
                <a:ea typeface="標楷體" pitchFamily="65" charset="-120"/>
              </a:rPr>
              <a:t>抑制癌細胞之擴散。</a:t>
            </a:r>
            <a:r>
              <a:rPr lang="zh-TW" altLang="en-US" sz="2800" b="1" spc="60" dirty="0">
                <a:latin typeface="標楷體" pitchFamily="65" charset="-120"/>
                <a:ea typeface="標楷體" pitchFamily="65" charset="-120"/>
              </a:rPr>
              <a:t> </a:t>
            </a:r>
          </a:p>
        </p:txBody>
      </p:sp>
      <p:sp>
        <p:nvSpPr>
          <p:cNvPr id="115715" name="Rectangle 3"/>
          <p:cNvSpPr>
            <a:spLocks noChangeArrowheads="1"/>
          </p:cNvSpPr>
          <p:nvPr/>
        </p:nvSpPr>
        <p:spPr bwMode="auto">
          <a:xfrm>
            <a:off x="1666081" y="207947"/>
            <a:ext cx="5811838" cy="1006475"/>
          </a:xfrm>
          <a:prstGeom prst="rect">
            <a:avLst/>
          </a:prstGeom>
          <a:noFill/>
          <a:ln w="9525" algn="ctr">
            <a:noFill/>
            <a:miter lim="800000"/>
            <a:headEnd/>
            <a:tailEnd/>
          </a:ln>
          <a:effectLst/>
          <a:scene3d>
            <a:camera prst="orthographicFront"/>
            <a:lightRig rig="threePt" dir="t"/>
          </a:scene3d>
          <a:sp3d>
            <a:bevelT w="165100" prst="coolSlant"/>
          </a:sp3d>
        </p:spPr>
        <p:txBody>
          <a:bodyPr wrap="none">
            <a:spAutoFit/>
            <a:sp3d contourW="6350">
              <a:bevelB h="25400" prst="softRound"/>
            </a:sp3d>
          </a:bodyPr>
          <a:lstStyle/>
          <a:p>
            <a:pPr>
              <a:spcBef>
                <a:spcPct val="0"/>
              </a:spcBef>
            </a:pPr>
            <a:r>
              <a:rPr lang="zh-TW" altLang="en-US" sz="6000" b="1" dirty="0">
                <a:ln w="3175">
                  <a:solidFill>
                    <a:schemeClr val="tx1">
                      <a:alpha val="78000"/>
                    </a:schemeClr>
                  </a:solidFill>
                </a:ln>
                <a:solidFill>
                  <a:srgbClr val="AC0000"/>
                </a:solidFill>
                <a:effectLst>
                  <a:glow rad="63500">
                    <a:schemeClr val="accent4">
                      <a:satMod val="175000"/>
                      <a:alpha val="40000"/>
                    </a:schemeClr>
                  </a:glow>
                  <a:outerShdw blurRad="50800" dist="38100" dir="2700000" algn="tl" rotWithShape="0">
                    <a:prstClr val="black">
                      <a:alpha val="40000"/>
                    </a:prstClr>
                  </a:outerShdw>
                </a:effectLst>
                <a:latin typeface="Arial" charset="0"/>
                <a:ea typeface="文鼎粗行楷" pitchFamily="49" charset="-120"/>
              </a:rPr>
              <a:t>珍 品 天 山 雪 蓮</a:t>
            </a:r>
          </a:p>
        </p:txBody>
      </p:sp>
      <p:sp>
        <p:nvSpPr>
          <p:cNvPr id="115716" name="Rectangle 4"/>
          <p:cNvSpPr>
            <a:spLocks noChangeArrowheads="1"/>
          </p:cNvSpPr>
          <p:nvPr/>
        </p:nvSpPr>
        <p:spPr bwMode="auto">
          <a:xfrm>
            <a:off x="457200" y="1238243"/>
            <a:ext cx="8305800" cy="1077218"/>
          </a:xfrm>
          <a:prstGeom prst="rect">
            <a:avLst/>
          </a:prstGeom>
          <a:noFill/>
          <a:ln w="9525" algn="ctr">
            <a:noFill/>
            <a:miter lim="800000"/>
            <a:headEnd/>
            <a:tailEnd/>
          </a:ln>
          <a:effectLst/>
        </p:spPr>
        <p:txBody>
          <a:bodyPr>
            <a:spAutoFit/>
          </a:bodyPr>
          <a:lstStyle/>
          <a:p>
            <a:pPr algn="l">
              <a:spcBef>
                <a:spcPct val="0"/>
              </a:spcBef>
            </a:pPr>
            <a:r>
              <a:rPr lang="zh-TW" altLang="en-US" sz="3200" b="1" spc="-100" dirty="0">
                <a:ln w="3175">
                  <a:solidFill>
                    <a:srgbClr val="0000FF">
                      <a:alpha val="81000"/>
                    </a:srgbClr>
                  </a:solidFill>
                </a:ln>
                <a:latin typeface="標楷體" pitchFamily="65" charset="-120"/>
                <a:ea typeface="標楷體" pitchFamily="65" charset="-120"/>
              </a:rPr>
              <a:t>天山雪蓮花含生物鹼、黃酮、內脂、多醣體、揮發油、宏量元素及微量元素等。</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childTnLst>
                                    <p:set>
                                      <p:cBhvr>
                                        <p:cTn id="6" dur="1" fill="hold">
                                          <p:stCondLst>
                                            <p:cond delay="0"/>
                                          </p:stCondLst>
                                        </p:cTn>
                                        <p:tgtEl>
                                          <p:spTgt spid="115715"/>
                                        </p:tgtEl>
                                        <p:attrNameLst>
                                          <p:attrName>style.visibility</p:attrName>
                                        </p:attrNameLst>
                                      </p:cBhvr>
                                      <p:to>
                                        <p:strVal val="visible"/>
                                      </p:to>
                                    </p:set>
                                    <p:animEffect transition="in" filter="fade">
                                      <p:cBhvr>
                                        <p:cTn id="7" dur="500"/>
                                        <p:tgtEl>
                                          <p:spTgt spid="115715"/>
                                        </p:tgtEl>
                                      </p:cBhvr>
                                    </p:animEffect>
                                    <p:anim calcmode="lin" valueType="num">
                                      <p:cBhvr>
                                        <p:cTn id="8" dur="500" fill="hold"/>
                                        <p:tgtEl>
                                          <p:spTgt spid="115715"/>
                                        </p:tgtEl>
                                        <p:attrNameLst>
                                          <p:attrName>ppt_x</p:attrName>
                                        </p:attrNameLst>
                                      </p:cBhvr>
                                      <p:tavLst>
                                        <p:tav tm="0">
                                          <p:val>
                                            <p:strVal val="#ppt_x-.1"/>
                                          </p:val>
                                        </p:tav>
                                        <p:tav tm="100000">
                                          <p:val>
                                            <p:strVal val="#ppt_x"/>
                                          </p:val>
                                        </p:tav>
                                      </p:tavLst>
                                    </p:anim>
                                    <p:anim calcmode="lin" valueType="num">
                                      <p:cBhvr>
                                        <p:cTn id="9" dur="500" fill="hold"/>
                                        <p:tgtEl>
                                          <p:spTgt spid="115715"/>
                                        </p:tgtEl>
                                        <p:attrNameLst>
                                          <p:attrName>ppt_y</p:attrName>
                                        </p:attrNameLst>
                                      </p:cBhvr>
                                      <p:tavLst>
                                        <p:tav tm="0">
                                          <p:val>
                                            <p:strVal val="#ppt_y"/>
                                          </p:val>
                                        </p:tav>
                                        <p:tav tm="100000">
                                          <p:val>
                                            <p:strVal val="#ppt_y"/>
                                          </p:val>
                                        </p:tav>
                                      </p:tavLst>
                                    </p:anim>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15716"/>
                                        </p:tgtEl>
                                        <p:attrNameLst>
                                          <p:attrName>style.visibility</p:attrName>
                                        </p:attrNameLst>
                                      </p:cBhvr>
                                      <p:to>
                                        <p:strVal val="visible"/>
                                      </p:to>
                                    </p:set>
                                    <p:anim calcmode="lin" valueType="num">
                                      <p:cBhvr>
                                        <p:cTn id="13" dur="1000" fill="hold"/>
                                        <p:tgtEl>
                                          <p:spTgt spid="115716"/>
                                        </p:tgtEl>
                                        <p:attrNameLst>
                                          <p:attrName>ppt_w</p:attrName>
                                        </p:attrNameLst>
                                      </p:cBhvr>
                                      <p:tavLst>
                                        <p:tav tm="0">
                                          <p:val>
                                            <p:strVal val="#ppt_w+.3"/>
                                          </p:val>
                                        </p:tav>
                                        <p:tav tm="100000">
                                          <p:val>
                                            <p:strVal val="#ppt_w"/>
                                          </p:val>
                                        </p:tav>
                                      </p:tavLst>
                                    </p:anim>
                                    <p:anim calcmode="lin" valueType="num">
                                      <p:cBhvr>
                                        <p:cTn id="14" dur="1000" fill="hold"/>
                                        <p:tgtEl>
                                          <p:spTgt spid="115716"/>
                                        </p:tgtEl>
                                        <p:attrNameLst>
                                          <p:attrName>ppt_h</p:attrName>
                                        </p:attrNameLst>
                                      </p:cBhvr>
                                      <p:tavLst>
                                        <p:tav tm="0">
                                          <p:val>
                                            <p:strVal val="#ppt_h"/>
                                          </p:val>
                                        </p:tav>
                                        <p:tav tm="100000">
                                          <p:val>
                                            <p:strVal val="#ppt_h"/>
                                          </p:val>
                                        </p:tav>
                                      </p:tavLst>
                                    </p:anim>
                                    <p:animEffect transition="in" filter="fade">
                                      <p:cBhvr>
                                        <p:cTn id="15" dur="1000"/>
                                        <p:tgtEl>
                                          <p:spTgt spid="115716"/>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15714"/>
                                        </p:tgtEl>
                                        <p:attrNameLst>
                                          <p:attrName>style.visibility</p:attrName>
                                        </p:attrNameLst>
                                      </p:cBhvr>
                                      <p:to>
                                        <p:strVal val="visible"/>
                                      </p:to>
                                    </p:set>
                                    <p:animEffect transition="in" filter="slide(fromLeft)">
                                      <p:cBhvr>
                                        <p:cTn id="19" dur="1000"/>
                                        <p:tgtEl>
                                          <p:spTgt spid="115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p:bldP spid="115715" grpId="0"/>
      <p:bldP spid="1157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76376" y="465138"/>
            <a:ext cx="7010400" cy="830997"/>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zh-TW" alt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天山雪蓮花的化學成分</a:t>
            </a:r>
            <a:endParaRPr lang="zh-TW" alt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內容版面配置區 2"/>
          <p:cNvSpPr>
            <a:spLocks noGrp="1"/>
          </p:cNvSpPr>
          <p:nvPr>
            <p:ph idx="1"/>
          </p:nvPr>
        </p:nvSpPr>
        <p:spPr>
          <a:xfrm>
            <a:off x="1142976" y="1785926"/>
            <a:ext cx="7315224" cy="4310074"/>
          </a:xfrm>
        </p:spPr>
        <p:txBody>
          <a:bodyPr/>
          <a:lstStyle/>
          <a:p>
            <a:pPr>
              <a:lnSpc>
                <a:spcPts val="4000"/>
              </a:lnSpc>
              <a:spcBef>
                <a:spcPts val="1200"/>
              </a:spcBef>
            </a:pPr>
            <a:r>
              <a:rPr lang="zh-TW" altLang="en-US" dirty="0" smtClean="0">
                <a:latin typeface="標楷體" pitchFamily="65" charset="-120"/>
                <a:ea typeface="標楷體" pitchFamily="65" charset="-120"/>
              </a:rPr>
              <a:t>倍帖類：雪蓮花含倍帖類成分，現已證實天山雪蓮花中之大苞雪蓮內脂為護肝有效。</a:t>
            </a:r>
            <a:endParaRPr lang="en-US" altLang="zh-TW" dirty="0" smtClean="0">
              <a:latin typeface="標楷體" pitchFamily="65" charset="-120"/>
              <a:ea typeface="標楷體" pitchFamily="65" charset="-120"/>
            </a:endParaRPr>
          </a:p>
          <a:p>
            <a:pPr>
              <a:lnSpc>
                <a:spcPts val="4000"/>
              </a:lnSpc>
              <a:spcBef>
                <a:spcPts val="1200"/>
              </a:spcBef>
            </a:pPr>
            <a:r>
              <a:rPr lang="zh-TW" altLang="en-US" dirty="0" smtClean="0">
                <a:latin typeface="標楷體" pitchFamily="65" charset="-120"/>
                <a:ea typeface="標楷體" pitchFamily="65" charset="-120"/>
              </a:rPr>
              <a:t>黃酮類：天山蓮花含多種類黃酮是保肝的主要成分，證明有護肝作用。</a:t>
            </a:r>
            <a:endParaRPr lang="en-US" altLang="zh-TW" dirty="0" smtClean="0">
              <a:latin typeface="標楷體" pitchFamily="65" charset="-120"/>
              <a:ea typeface="標楷體" pitchFamily="65" charset="-120"/>
            </a:endParaRPr>
          </a:p>
          <a:p>
            <a:pPr>
              <a:lnSpc>
                <a:spcPts val="4000"/>
              </a:lnSpc>
              <a:spcBef>
                <a:spcPts val="1200"/>
              </a:spcBef>
            </a:pPr>
            <a:r>
              <a:rPr lang="zh-TW" altLang="en-US" dirty="0" smtClean="0">
                <a:latin typeface="標楷體" pitchFamily="65" charset="-120"/>
                <a:ea typeface="標楷體" pitchFamily="65" charset="-120"/>
              </a:rPr>
              <a:t>揮發油類：天山雪蓮花富含揮發油，所含之揮發油已證實有很強的抗菌作用，利膽作用。</a:t>
            </a:r>
            <a:endParaRPr lang="zh-TW" altLang="en-US" dirty="0">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par>
                          <p:cTn id="11" fill="hold">
                            <p:stCondLst>
                              <p:cond delay="1000"/>
                            </p:stCondLst>
                            <p:childTnLst>
                              <p:par>
                                <p:cTn id="12" presetID="34" presetClass="entr" presetSubtype="0" fill="hold" grpId="0" nodeType="afterEffect">
                                  <p:stCondLst>
                                    <p:cond delay="0"/>
                                  </p:stCondLst>
                                  <p:iterate type="wd">
                                    <p:tmPct val="10000"/>
                                  </p:iterate>
                                  <p:childTnLst>
                                    <p:set>
                                      <p:cBhvr>
                                        <p:cTn id="13" dur="1" fill="hold">
                                          <p:stCondLst>
                                            <p:cond delay="0"/>
                                          </p:stCondLst>
                                        </p:cTn>
                                        <p:tgtEl>
                                          <p:spTgt spid="3"/>
                                        </p:tgtEl>
                                        <p:attrNameLst>
                                          <p:attrName>style.visibility</p:attrName>
                                        </p:attrNameLst>
                                      </p:cBhvr>
                                      <p:to>
                                        <p:strVal val="visible"/>
                                      </p:to>
                                    </p:set>
                                    <p:anim from="(-#ppt_w/2)" to="(#ppt_x)" calcmode="lin" valueType="num">
                                      <p:cBhvr>
                                        <p:cTn id="14" dur="300" fill="hold">
                                          <p:stCondLst>
                                            <p:cond delay="0"/>
                                          </p:stCondLst>
                                        </p:cTn>
                                        <p:tgtEl>
                                          <p:spTgt spid="3"/>
                                        </p:tgtEl>
                                        <p:attrNameLst>
                                          <p:attrName>ppt_x</p:attrName>
                                        </p:attrNameLst>
                                      </p:cBhvr>
                                    </p:anim>
                                    <p:anim from="0" to="-1.0" calcmode="lin" valueType="num">
                                      <p:cBhvr>
                                        <p:cTn id="15" dur="100" decel="50000" autoRev="1" fill="hold">
                                          <p:stCondLst>
                                            <p:cond delay="300"/>
                                          </p:stCondLst>
                                        </p:cTn>
                                        <p:tgtEl>
                                          <p:spTgt spid="3"/>
                                        </p:tgtEl>
                                        <p:attrNameLst>
                                          <p:attrName>xshear</p:attrName>
                                        </p:attrNameLst>
                                      </p:cBhvr>
                                    </p:anim>
                                    <p:animScale>
                                      <p:cBhvr>
                                        <p:cTn id="16" dur="100" decel="100000" autoRev="1" fill="hold">
                                          <p:stCondLst>
                                            <p:cond delay="300"/>
                                          </p:stCondLst>
                                        </p:cTn>
                                        <p:tgtEl>
                                          <p:spTgt spid="3"/>
                                        </p:tgtEl>
                                      </p:cBhvr>
                                      <p:from x="100000" y="100000"/>
                                      <p:to x="80000" y="100000"/>
                                    </p:animScale>
                                    <p:anim by="(#ppt_h/3+#ppt_w*0.1)" calcmode="lin" valueType="num">
                                      <p:cBhvr additive="sum">
                                        <p:cTn id="17" dur="100" decel="100000" autoRev="1" fill="hold">
                                          <p:stCondLst>
                                            <p:cond delay="300"/>
                                          </p:stCondLst>
                                        </p:cTn>
                                        <p:tgtEl>
                                          <p:spTgt spid="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42976" y="1190628"/>
            <a:ext cx="7315224" cy="5024454"/>
          </a:xfrm>
        </p:spPr>
        <p:txBody>
          <a:bodyPr/>
          <a:lstStyle/>
          <a:p>
            <a:pPr>
              <a:lnSpc>
                <a:spcPts val="5000"/>
              </a:lnSpc>
            </a:pPr>
            <a:r>
              <a:rPr lang="zh-TW" altLang="en-US" dirty="0" smtClean="0"/>
              <a:t>木脂素類：天山雪蓮花含有牛蒡苷元等四種木脂素類成分，對肝受損後轉胺酶升高有下降作用，對多種藥物引起肝損害有保護作用，並能誘導肝臟藥物代謝酶，增加肝臟解毒功能，還有抗氧化、促進蛋白質合成，提高身體適應能力。</a:t>
            </a:r>
            <a:endParaRPr lang="zh-TW"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47814" y="465138"/>
            <a:ext cx="7010400" cy="1035036"/>
          </a:xfrm>
        </p:spPr>
        <p:txBody>
          <a:bodyPr/>
          <a:lstStyle/>
          <a:p>
            <a:r>
              <a:rPr lang="zh-TW" alt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天山雪蓮花保肝的藥理作用</a:t>
            </a:r>
            <a:endParaRPr lang="zh-TW" alt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3" name="內容版面配置區 2"/>
          <p:cNvSpPr>
            <a:spLocks noGrp="1"/>
          </p:cNvSpPr>
          <p:nvPr>
            <p:ph idx="1"/>
          </p:nvPr>
        </p:nvSpPr>
        <p:spPr>
          <a:xfrm>
            <a:off x="1447800" y="1981200"/>
            <a:ext cx="6624662" cy="4114800"/>
          </a:xfrm>
        </p:spPr>
        <p:txBody>
          <a:bodyPr/>
          <a:lstStyle/>
          <a:p>
            <a:pPr eaLnBrk="0" hangingPunct="0">
              <a:lnSpc>
                <a:spcPts val="5000"/>
              </a:lnSpc>
            </a:pPr>
            <a:r>
              <a:rPr lang="zh-TW" altLang="en-US" dirty="0" smtClean="0"/>
              <a:t>護肝作用：天山雪蓮花含有多種微量礦物質，有較好的護肝作用。能改善因缺乏銅、鋅、硒、鈷、鎂、鉬等微量元素所引起之肝功能失調，肝炎、肝硬化等病變。</a:t>
            </a:r>
            <a:endParaRPr lang="zh-TW"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1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214414" y="928670"/>
            <a:ext cx="7124728" cy="4953016"/>
          </a:xfrm>
        </p:spPr>
        <p:txBody>
          <a:bodyPr/>
          <a:lstStyle/>
          <a:p>
            <a:pPr eaLnBrk="0" hangingPunct="0">
              <a:lnSpc>
                <a:spcPts val="4500"/>
              </a:lnSpc>
            </a:pPr>
            <a:r>
              <a:rPr lang="zh-TW" altLang="en-US" dirty="0" smtClean="0"/>
              <a:t>抗氧化作用：天山雪蓮花所含多種成分，對氧自由基引起的損傷有明顯的保護作用，對多種模型引起的肝細胞膜脂質過氧化損傷均有保護作用，免疫抑制作用，天山雪蓮花有提升自體免疫功能的效用，對淋巴細胞轉化率及巨噬細胞的吞噬功能均有明顯降低，通過有效的抑制細胞免疫反應，減少肝細胞的損害。</a:t>
            </a:r>
            <a:endParaRPr lang="zh-TW"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662114" y="1142984"/>
            <a:ext cx="6553224" cy="4857784"/>
          </a:xfrm>
        </p:spPr>
        <p:txBody>
          <a:bodyPr/>
          <a:lstStyle/>
          <a:p>
            <a:pPr hangingPunct="0">
              <a:lnSpc>
                <a:spcPts val="4500"/>
              </a:lnSpc>
            </a:pPr>
            <a:r>
              <a:rPr lang="zh-TW" altLang="en-US" dirty="0" smtClean="0"/>
              <a:t>抗腫瘤作用：天山雪蓮花提取物治療慢性感染的大白鼠，可顯著地降低其原發性，肝癌的危險，其大苞雪蓮內脂對人的乳腺中樞神經系統、結腸、肺、卯巢癌和黑素瘤的白血病細胞系有強烈抑制作用，對肝癌細胞外乙肝病毒表面，抗原含量有明顯的抑制作用。</a:t>
            </a:r>
            <a:endParaRPr lang="zh-TW"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標題 3"/>
          <p:cNvSpPr>
            <a:spLocks noGrp="1"/>
          </p:cNvSpPr>
          <p:nvPr>
            <p:ph type="title"/>
          </p:nvPr>
        </p:nvSpPr>
        <p:spPr>
          <a:xfrm>
            <a:off x="735793" y="71414"/>
            <a:ext cx="7672414" cy="1214446"/>
          </a:xfrm>
        </p:spPr>
        <p:txBody>
          <a:bodyPr/>
          <a:lstStyle/>
          <a:p>
            <a:r>
              <a:rPr lang="zh-TW" altLang="en-US" dirty="0" smtClean="0"/>
              <a:t>天山雪蓮花主要成分作用機制</a:t>
            </a:r>
            <a:endParaRPr lang="zh-TW" altLang="en-US" dirty="0"/>
          </a:p>
        </p:txBody>
      </p:sp>
      <p:sp>
        <p:nvSpPr>
          <p:cNvPr id="40963" name="Rectangle 3"/>
          <p:cNvSpPr>
            <a:spLocks noGrp="1" noChangeArrowheads="1"/>
          </p:cNvSpPr>
          <p:nvPr>
            <p:ph idx="1"/>
          </p:nvPr>
        </p:nvSpPr>
        <p:spPr>
          <a:xfrm>
            <a:off x="571472" y="2714620"/>
            <a:ext cx="7929618" cy="3714776"/>
          </a:xfrm>
        </p:spPr>
        <p:txBody>
          <a:bodyPr/>
          <a:lstStyle/>
          <a:p>
            <a:pPr hangingPunct="0">
              <a:lnSpc>
                <a:spcPts val="3480"/>
              </a:lnSpc>
              <a:spcBef>
                <a:spcPts val="1800"/>
              </a:spcBef>
              <a:buNone/>
            </a:pPr>
            <a:r>
              <a:rPr lang="en-US" altLang="zh-TW" dirty="0" smtClean="0">
                <a:ln w="3175">
                  <a:solidFill>
                    <a:srgbClr val="FE40D5">
                      <a:alpha val="67000"/>
                    </a:srgbClr>
                  </a:solidFill>
                </a:ln>
                <a:latin typeface="標楷體" pitchFamily="65" charset="-120"/>
                <a:ea typeface="標楷體" pitchFamily="65" charset="-120"/>
              </a:rPr>
              <a:t>1.</a:t>
            </a:r>
            <a:r>
              <a:rPr lang="zh-TW" altLang="en-US" dirty="0" smtClean="0">
                <a:ln w="3175">
                  <a:solidFill>
                    <a:srgbClr val="FE40D5">
                      <a:alpha val="67000"/>
                    </a:srgbClr>
                  </a:solidFill>
                </a:ln>
                <a:latin typeface="標楷體" pitchFamily="65" charset="-120"/>
                <a:ea typeface="標楷體" pitchFamily="65" charset="-120"/>
              </a:rPr>
              <a:t>雪蓮黃酮</a:t>
            </a:r>
          </a:p>
          <a:p>
            <a:pPr marL="360000" lvl="1" indent="0" hangingPunct="0">
              <a:lnSpc>
                <a:spcPts val="3480"/>
              </a:lnSpc>
              <a:spcBef>
                <a:spcPts val="600"/>
              </a:spcBef>
              <a:buNone/>
            </a:pPr>
            <a:r>
              <a:rPr lang="zh-TW" altLang="en-US" sz="2900" dirty="0" smtClean="0">
                <a:latin typeface="標楷體" pitchFamily="65" charset="-120"/>
                <a:ea typeface="標楷體" pitchFamily="65" charset="-120"/>
              </a:rPr>
              <a:t>可促進腎上腺皮質激素合成增加，達到鎮痛作用，抑制平滑肌收縮、刺激骨髓造血功能、改善貧血。</a:t>
            </a:r>
            <a:endParaRPr lang="en-US" altLang="zh-TW" sz="2900" dirty="0" smtClean="0">
              <a:latin typeface="標楷體" pitchFamily="65" charset="-120"/>
              <a:ea typeface="標楷體" pitchFamily="65" charset="-120"/>
            </a:endParaRPr>
          </a:p>
          <a:p>
            <a:pPr hangingPunct="0">
              <a:lnSpc>
                <a:spcPts val="3480"/>
              </a:lnSpc>
              <a:spcBef>
                <a:spcPts val="1800"/>
              </a:spcBef>
              <a:buNone/>
            </a:pPr>
            <a:r>
              <a:rPr lang="en-US" altLang="zh-TW" dirty="0" smtClean="0">
                <a:ln w="3175">
                  <a:solidFill>
                    <a:srgbClr val="FE40D5">
                      <a:alpha val="67000"/>
                    </a:srgbClr>
                  </a:solidFill>
                </a:ln>
                <a:latin typeface="標楷體" pitchFamily="65" charset="-120"/>
                <a:ea typeface="標楷體" pitchFamily="65" charset="-120"/>
              </a:rPr>
              <a:t>2.</a:t>
            </a:r>
            <a:r>
              <a:rPr lang="zh-TW" altLang="en-US" dirty="0" smtClean="0">
                <a:ln w="3175">
                  <a:solidFill>
                    <a:srgbClr val="FE40D5">
                      <a:alpha val="67000"/>
                    </a:srgbClr>
                  </a:solidFill>
                </a:ln>
                <a:latin typeface="標楷體" pitchFamily="65" charset="-120"/>
                <a:ea typeface="標楷體" pitchFamily="65" charset="-120"/>
              </a:rPr>
              <a:t>雪蓮生物鹼</a:t>
            </a:r>
          </a:p>
          <a:p>
            <a:pPr marL="360000" lvl="1" indent="0" hangingPunct="0">
              <a:lnSpc>
                <a:spcPts val="3480"/>
              </a:lnSpc>
              <a:spcBef>
                <a:spcPts val="600"/>
              </a:spcBef>
              <a:buNone/>
            </a:pPr>
            <a:r>
              <a:rPr lang="zh-TW" altLang="en-US" sz="2900" dirty="0" smtClean="0">
                <a:latin typeface="標楷體" pitchFamily="65" charset="-120"/>
                <a:ea typeface="標楷體" pitchFamily="65" charset="-120"/>
              </a:rPr>
              <a:t>可降低血管通特性，改善血液循環，對抗不好的組織細胞，具有清炎、鎮痛、解痛作用。</a:t>
            </a:r>
            <a:endParaRPr lang="en-US" altLang="zh-TW" sz="2900" dirty="0">
              <a:latin typeface="標楷體" pitchFamily="65" charset="-120"/>
              <a:ea typeface="標楷體" pitchFamily="65" charset="-120"/>
            </a:endParaRPr>
          </a:p>
        </p:txBody>
      </p:sp>
      <p:sp>
        <p:nvSpPr>
          <p:cNvPr id="5" name="文字方塊 4"/>
          <p:cNvSpPr txBox="1"/>
          <p:nvPr/>
        </p:nvSpPr>
        <p:spPr>
          <a:xfrm>
            <a:off x="857224" y="1237292"/>
            <a:ext cx="7429552" cy="1477328"/>
          </a:xfrm>
          <a:prstGeom prst="rect">
            <a:avLst/>
          </a:prstGeom>
          <a:noFill/>
        </p:spPr>
        <p:txBody>
          <a:bodyPr wrap="square" lIns="0" tIns="0" rIns="0" bIns="0" rtlCol="0">
            <a:spAutoFit/>
          </a:bodyPr>
          <a:lstStyle/>
          <a:p>
            <a:pPr algn="ctr"/>
            <a:r>
              <a:rPr lang="zh-TW" altLang="en-US" sz="3200" dirty="0" smtClean="0">
                <a:ln w="3175">
                  <a:solidFill>
                    <a:srgbClr val="0000FF">
                      <a:alpha val="72000"/>
                    </a:srgbClr>
                  </a:solidFill>
                </a:ln>
                <a:latin typeface="標楷體" pitchFamily="65" charset="-120"/>
                <a:ea typeface="標楷體" pitchFamily="65" charset="-120"/>
              </a:rPr>
              <a:t>主要成分為黃酮類化合物、雪蓮生物鹼、被帖類化合物、雪蓮多醣、</a:t>
            </a:r>
            <a:r>
              <a:rPr lang="en-US" altLang="zh-TW" sz="3200" dirty="0" smtClean="0">
                <a:ln w="3175">
                  <a:solidFill>
                    <a:srgbClr val="0000FF">
                      <a:alpha val="72000"/>
                    </a:srgbClr>
                  </a:solidFill>
                </a:ln>
                <a:latin typeface="標楷體" pitchFamily="65" charset="-120"/>
                <a:ea typeface="標楷體" pitchFamily="65" charset="-120"/>
              </a:rPr>
              <a:t>13</a:t>
            </a:r>
            <a:r>
              <a:rPr lang="zh-TW" altLang="en-US" sz="3200" dirty="0" smtClean="0">
                <a:ln w="3175">
                  <a:solidFill>
                    <a:srgbClr val="0000FF">
                      <a:alpha val="72000"/>
                    </a:srgbClr>
                  </a:solidFill>
                </a:ln>
                <a:latin typeface="標楷體" pitchFamily="65" charset="-120"/>
                <a:ea typeface="標楷體" pitchFamily="65" charset="-120"/>
              </a:rPr>
              <a:t>種胺基酸、</a:t>
            </a:r>
            <a:r>
              <a:rPr lang="en-US" altLang="zh-TW" sz="3200" dirty="0" smtClean="0">
                <a:ln w="3175">
                  <a:solidFill>
                    <a:srgbClr val="0000FF">
                      <a:alpha val="72000"/>
                    </a:srgbClr>
                  </a:solidFill>
                </a:ln>
                <a:latin typeface="標楷體" pitchFamily="65" charset="-120"/>
                <a:ea typeface="標楷體" pitchFamily="65" charset="-120"/>
              </a:rPr>
              <a:t>33</a:t>
            </a:r>
            <a:r>
              <a:rPr lang="zh-TW" altLang="en-US" sz="3200" dirty="0" smtClean="0">
                <a:ln w="3175">
                  <a:solidFill>
                    <a:srgbClr val="0000FF">
                      <a:alpha val="72000"/>
                    </a:srgbClr>
                  </a:solidFill>
                </a:ln>
                <a:latin typeface="標楷體" pitchFamily="65" charset="-120"/>
                <a:ea typeface="標楷體" pitchFamily="65" charset="-120"/>
              </a:rPr>
              <a:t>種微量元素</a:t>
            </a:r>
            <a:endParaRPr lang="zh-TW" altLang="en-US" sz="3200" dirty="0">
              <a:ln w="3175">
                <a:solidFill>
                  <a:srgbClr val="0000FF">
                    <a:alpha val="72000"/>
                  </a:srgbClr>
                </a:solidFill>
              </a:ln>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6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1"/>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6900"/>
                            </p:stCondLst>
                            <p:childTnLst>
                              <p:par>
                                <p:cTn id="17" presetID="12" presetClass="entr" presetSubtype="2" fill="hold" grpId="0" nodeType="afterEffect">
                                  <p:stCondLst>
                                    <p:cond delay="0"/>
                                  </p:stCondLst>
                                  <p:iterate type="wd">
                                    <p:tmPct val="10000"/>
                                  </p:iterate>
                                  <p:childTnLst>
                                    <p:set>
                                      <p:cBhvr>
                                        <p:cTn id="18" dur="1" fill="hold">
                                          <p:stCondLst>
                                            <p:cond delay="0"/>
                                          </p:stCondLst>
                                        </p:cTn>
                                        <p:tgtEl>
                                          <p:spTgt spid="40963">
                                            <p:txEl>
                                              <p:pRg st="0" end="0"/>
                                            </p:txEl>
                                          </p:spTgt>
                                        </p:tgtEl>
                                        <p:attrNameLst>
                                          <p:attrName>style.visibility</p:attrName>
                                        </p:attrNameLst>
                                      </p:cBhvr>
                                      <p:to>
                                        <p:strVal val="visible"/>
                                      </p:to>
                                    </p:set>
                                    <p:animEffect transition="in" filter="slide(fromRight)">
                                      <p:cBhvr>
                                        <p:cTn id="19" dur="500"/>
                                        <p:tgtEl>
                                          <p:spTgt spid="40963">
                                            <p:txEl>
                                              <p:pRg st="0" end="0"/>
                                            </p:txEl>
                                          </p:spTgt>
                                        </p:tgtEl>
                                      </p:cBhvr>
                                    </p:animEffect>
                                  </p:childTnLst>
                                </p:cTn>
                              </p:par>
                            </p:childTnLst>
                          </p:cTn>
                        </p:par>
                        <p:par>
                          <p:cTn id="20" fill="hold">
                            <p:stCondLst>
                              <p:cond delay="7600"/>
                            </p:stCondLst>
                            <p:childTnLst>
                              <p:par>
                                <p:cTn id="21" presetID="12" presetClass="entr" presetSubtype="2" fill="hold" grpId="0" nodeType="afterEffect">
                                  <p:stCondLst>
                                    <p:cond delay="0"/>
                                  </p:stCondLst>
                                  <p:iterate type="wd">
                                    <p:tmPct val="10000"/>
                                  </p:iterate>
                                  <p:childTnLst>
                                    <p:set>
                                      <p:cBhvr>
                                        <p:cTn id="22" dur="1" fill="hold">
                                          <p:stCondLst>
                                            <p:cond delay="0"/>
                                          </p:stCondLst>
                                        </p:cTn>
                                        <p:tgtEl>
                                          <p:spTgt spid="40963">
                                            <p:txEl>
                                              <p:pRg st="1" end="1"/>
                                            </p:txEl>
                                          </p:spTgt>
                                        </p:tgtEl>
                                        <p:attrNameLst>
                                          <p:attrName>style.visibility</p:attrName>
                                        </p:attrNameLst>
                                      </p:cBhvr>
                                      <p:to>
                                        <p:strVal val="visible"/>
                                      </p:to>
                                    </p:set>
                                    <p:animEffect transition="in" filter="slide(fromRight)">
                                      <p:cBhvr>
                                        <p:cTn id="23" dur="500"/>
                                        <p:tgtEl>
                                          <p:spTgt spid="40963">
                                            <p:txEl>
                                              <p:pRg st="1" end="1"/>
                                            </p:txEl>
                                          </p:spTgt>
                                        </p:tgtEl>
                                      </p:cBhvr>
                                    </p:animEffect>
                                  </p:childTnLst>
                                </p:cTn>
                              </p:par>
                            </p:childTnLst>
                          </p:cTn>
                        </p:par>
                        <p:par>
                          <p:cTn id="24" fill="hold">
                            <p:stCondLst>
                              <p:cond delay="9300"/>
                            </p:stCondLst>
                            <p:childTnLst>
                              <p:par>
                                <p:cTn id="25" presetID="12" presetClass="entr" presetSubtype="2" fill="hold" grpId="0" nodeType="afterEffect">
                                  <p:stCondLst>
                                    <p:cond delay="0"/>
                                  </p:stCondLst>
                                  <p:iterate type="wd">
                                    <p:tmPct val="10000"/>
                                  </p:iterate>
                                  <p:childTnLst>
                                    <p:set>
                                      <p:cBhvr>
                                        <p:cTn id="26" dur="1" fill="hold">
                                          <p:stCondLst>
                                            <p:cond delay="0"/>
                                          </p:stCondLst>
                                        </p:cTn>
                                        <p:tgtEl>
                                          <p:spTgt spid="40963">
                                            <p:txEl>
                                              <p:pRg st="2" end="2"/>
                                            </p:txEl>
                                          </p:spTgt>
                                        </p:tgtEl>
                                        <p:attrNameLst>
                                          <p:attrName>style.visibility</p:attrName>
                                        </p:attrNameLst>
                                      </p:cBhvr>
                                      <p:to>
                                        <p:strVal val="visible"/>
                                      </p:to>
                                    </p:set>
                                    <p:animEffect transition="in" filter="slide(fromRight)">
                                      <p:cBhvr>
                                        <p:cTn id="27" dur="500"/>
                                        <p:tgtEl>
                                          <p:spTgt spid="40963">
                                            <p:txEl>
                                              <p:pRg st="2" end="2"/>
                                            </p:txEl>
                                          </p:spTgt>
                                        </p:tgtEl>
                                      </p:cBhvr>
                                    </p:animEffect>
                                  </p:childTnLst>
                                </p:cTn>
                              </p:par>
                            </p:childTnLst>
                          </p:cTn>
                        </p:par>
                        <p:par>
                          <p:cTn id="28" fill="hold">
                            <p:stCondLst>
                              <p:cond delay="9950"/>
                            </p:stCondLst>
                            <p:childTnLst>
                              <p:par>
                                <p:cTn id="29" presetID="12" presetClass="entr" presetSubtype="2" fill="hold" grpId="0" nodeType="afterEffect">
                                  <p:stCondLst>
                                    <p:cond delay="0"/>
                                  </p:stCondLst>
                                  <p:iterate type="wd">
                                    <p:tmPct val="10000"/>
                                  </p:iterate>
                                  <p:childTnLst>
                                    <p:set>
                                      <p:cBhvr>
                                        <p:cTn id="30" dur="1" fill="hold">
                                          <p:stCondLst>
                                            <p:cond delay="0"/>
                                          </p:stCondLst>
                                        </p:cTn>
                                        <p:tgtEl>
                                          <p:spTgt spid="40963">
                                            <p:txEl>
                                              <p:pRg st="3" end="3"/>
                                            </p:txEl>
                                          </p:spTgt>
                                        </p:tgtEl>
                                        <p:attrNameLst>
                                          <p:attrName>style.visibility</p:attrName>
                                        </p:attrNameLst>
                                      </p:cBhvr>
                                      <p:to>
                                        <p:strVal val="visible"/>
                                      </p:to>
                                    </p:set>
                                    <p:animEffect transition="in" filter="slide(fromRight)">
                                      <p:cBhvr>
                                        <p:cTn id="31" dur="500"/>
                                        <p:tgtEl>
                                          <p:spTgt spid="40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963" grpId="0" build="p"/>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357158" y="500042"/>
            <a:ext cx="8429684" cy="6072230"/>
          </a:xfrm>
        </p:spPr>
        <p:txBody>
          <a:bodyPr/>
          <a:lstStyle/>
          <a:p>
            <a:pPr hangingPunct="0">
              <a:lnSpc>
                <a:spcPts val="3480"/>
              </a:lnSpc>
              <a:spcBef>
                <a:spcPts val="1800"/>
              </a:spcBef>
              <a:buNone/>
            </a:pPr>
            <a:r>
              <a:rPr lang="en-US" altLang="zh-TW" dirty="0">
                <a:ln w="3175">
                  <a:solidFill>
                    <a:srgbClr val="FE40D5">
                      <a:alpha val="67000"/>
                    </a:srgbClr>
                  </a:solidFill>
                </a:ln>
                <a:latin typeface="標楷體" pitchFamily="65" charset="-120"/>
                <a:ea typeface="標楷體" pitchFamily="65" charset="-120"/>
              </a:rPr>
              <a:t>3.</a:t>
            </a:r>
            <a:r>
              <a:rPr lang="zh-TW" altLang="en-US" dirty="0">
                <a:ln w="3175">
                  <a:solidFill>
                    <a:srgbClr val="FE40D5">
                      <a:alpha val="67000"/>
                    </a:srgbClr>
                  </a:solidFill>
                </a:ln>
                <a:latin typeface="標楷體" pitchFamily="65" charset="-120"/>
                <a:ea typeface="標楷體" pitchFamily="65" charset="-120"/>
              </a:rPr>
              <a:t>雪蓮多醣</a:t>
            </a:r>
          </a:p>
          <a:p>
            <a:pPr marL="360000" lvl="1" indent="0" hangingPunct="0">
              <a:lnSpc>
                <a:spcPts val="3480"/>
              </a:lnSpc>
              <a:spcBef>
                <a:spcPts val="600"/>
              </a:spcBef>
              <a:buNone/>
            </a:pPr>
            <a:r>
              <a:rPr lang="zh-TW" altLang="en-US" sz="2700" dirty="0" smtClean="0">
                <a:latin typeface="標楷體" pitchFamily="65" charset="-120"/>
                <a:ea typeface="標楷體" pitchFamily="65" charset="-120"/>
              </a:rPr>
              <a:t>促進</a:t>
            </a:r>
            <a:r>
              <a:rPr lang="zh-TW" altLang="en-US" sz="2700" dirty="0">
                <a:latin typeface="標楷體" pitchFamily="65" charset="-120"/>
                <a:ea typeface="標楷體" pitchFamily="65" charset="-120"/>
              </a:rPr>
              <a:t>內源性前列腺素</a:t>
            </a:r>
            <a:r>
              <a:rPr lang="zh-TW" altLang="en-US" sz="2700" dirty="0" smtClean="0">
                <a:latin typeface="標楷體" pitchFamily="65" charset="-120"/>
                <a:ea typeface="標楷體" pitchFamily="65" charset="-120"/>
              </a:rPr>
              <a:t>生成，產生</a:t>
            </a:r>
            <a:r>
              <a:rPr lang="zh-TW" altLang="en-US" sz="2700" dirty="0">
                <a:latin typeface="標楷體" pitchFamily="65" charset="-120"/>
                <a:ea typeface="標楷體" pitchFamily="65" charset="-120"/>
              </a:rPr>
              <a:t>適應性細胞保護</a:t>
            </a:r>
            <a:r>
              <a:rPr lang="zh-TW" altLang="en-US" sz="2700" dirty="0" smtClean="0">
                <a:latin typeface="標楷體" pitchFamily="65" charset="-120"/>
                <a:ea typeface="標楷體" pitchFamily="65" charset="-120"/>
              </a:rPr>
              <a:t>作用，可</a:t>
            </a:r>
            <a:r>
              <a:rPr lang="zh-TW" altLang="en-US" sz="2700" dirty="0">
                <a:latin typeface="標楷體" pitchFamily="65" charset="-120"/>
                <a:ea typeface="標楷體" pitchFamily="65" charset="-120"/>
              </a:rPr>
              <a:t>清除氧化</a:t>
            </a:r>
            <a:r>
              <a:rPr lang="zh-TW" altLang="en-US" sz="2700" dirty="0" smtClean="0">
                <a:latin typeface="標楷體" pitchFamily="65" charset="-120"/>
                <a:ea typeface="標楷體" pitchFamily="65" charset="-120"/>
              </a:rPr>
              <a:t>自由基，</a:t>
            </a:r>
            <a:r>
              <a:rPr lang="zh-TW" altLang="en-US" sz="2700" dirty="0" smtClean="0">
                <a:ln w="3175">
                  <a:solidFill>
                    <a:srgbClr val="66FF33">
                      <a:alpha val="69000"/>
                    </a:srgbClr>
                  </a:solidFill>
                </a:ln>
                <a:latin typeface="標楷體" pitchFamily="65" charset="-120"/>
                <a:ea typeface="標楷體" pitchFamily="65" charset="-120"/>
              </a:rPr>
              <a:t>抗</a:t>
            </a:r>
            <a:r>
              <a:rPr lang="zh-TW" altLang="en-US" sz="2700" dirty="0">
                <a:ln w="3175">
                  <a:solidFill>
                    <a:srgbClr val="66FF33">
                      <a:alpha val="69000"/>
                    </a:srgbClr>
                  </a:solidFill>
                </a:ln>
                <a:latin typeface="標楷體" pitchFamily="65" charset="-120"/>
                <a:ea typeface="標楷體" pitchFamily="65" charset="-120"/>
              </a:rPr>
              <a:t>氧化是維生素</a:t>
            </a:r>
            <a:r>
              <a:rPr lang="en-US" altLang="zh-TW" sz="2700" dirty="0">
                <a:ln w="3175">
                  <a:solidFill>
                    <a:srgbClr val="66FF33">
                      <a:alpha val="69000"/>
                    </a:srgbClr>
                  </a:solidFill>
                </a:ln>
                <a:latin typeface="標楷體" pitchFamily="65" charset="-120"/>
                <a:ea typeface="標楷體" pitchFamily="65" charset="-120"/>
              </a:rPr>
              <a:t>E</a:t>
            </a:r>
            <a:r>
              <a:rPr lang="zh-TW" altLang="en-US" sz="2700" dirty="0">
                <a:ln w="3175">
                  <a:solidFill>
                    <a:srgbClr val="66FF33">
                      <a:alpha val="69000"/>
                    </a:srgbClr>
                  </a:solidFill>
                </a:ln>
                <a:latin typeface="標楷體" pitchFamily="65" charset="-120"/>
                <a:ea typeface="標楷體" pitchFamily="65" charset="-120"/>
              </a:rPr>
              <a:t>的</a:t>
            </a:r>
            <a:r>
              <a:rPr lang="en-US" altLang="zh-TW" sz="2700" dirty="0">
                <a:ln w="3175">
                  <a:solidFill>
                    <a:srgbClr val="66FF33">
                      <a:alpha val="69000"/>
                    </a:srgbClr>
                  </a:solidFill>
                </a:ln>
                <a:latin typeface="標楷體" pitchFamily="65" charset="-120"/>
                <a:ea typeface="標楷體" pitchFamily="65" charset="-120"/>
              </a:rPr>
              <a:t>50</a:t>
            </a:r>
            <a:r>
              <a:rPr lang="zh-TW" altLang="en-US" sz="2700" dirty="0" smtClean="0">
                <a:ln w="3175">
                  <a:solidFill>
                    <a:srgbClr val="66FF33">
                      <a:alpha val="69000"/>
                    </a:srgbClr>
                  </a:solidFill>
                </a:ln>
                <a:latin typeface="標楷體" pitchFamily="65" charset="-120"/>
                <a:ea typeface="標楷體" pitchFamily="65" charset="-120"/>
              </a:rPr>
              <a:t>倍，維生素</a:t>
            </a:r>
            <a:r>
              <a:rPr lang="en-US" altLang="zh-TW" sz="2700" dirty="0">
                <a:ln w="3175">
                  <a:solidFill>
                    <a:srgbClr val="66FF33">
                      <a:alpha val="69000"/>
                    </a:srgbClr>
                  </a:solidFill>
                </a:ln>
                <a:latin typeface="標楷體" pitchFamily="65" charset="-120"/>
                <a:ea typeface="標楷體" pitchFamily="65" charset="-120"/>
              </a:rPr>
              <a:t>C</a:t>
            </a:r>
            <a:r>
              <a:rPr lang="zh-TW" altLang="en-US" sz="2700" dirty="0">
                <a:ln w="3175">
                  <a:solidFill>
                    <a:srgbClr val="66FF33">
                      <a:alpha val="69000"/>
                    </a:srgbClr>
                  </a:solidFill>
                </a:ln>
                <a:latin typeface="標楷體" pitchFamily="65" charset="-120"/>
                <a:ea typeface="標楷體" pitchFamily="65" charset="-120"/>
              </a:rPr>
              <a:t>的</a:t>
            </a:r>
            <a:r>
              <a:rPr lang="en-US" altLang="zh-TW" sz="2700" dirty="0">
                <a:ln w="3175">
                  <a:solidFill>
                    <a:srgbClr val="66FF33">
                      <a:alpha val="69000"/>
                    </a:srgbClr>
                  </a:solidFill>
                </a:ln>
                <a:latin typeface="標楷體" pitchFamily="65" charset="-120"/>
                <a:ea typeface="標楷體" pitchFamily="65" charset="-120"/>
              </a:rPr>
              <a:t>20</a:t>
            </a:r>
            <a:r>
              <a:rPr lang="zh-TW" altLang="en-US" sz="2700" dirty="0" smtClean="0">
                <a:ln w="3175">
                  <a:solidFill>
                    <a:srgbClr val="66FF33">
                      <a:alpha val="69000"/>
                    </a:srgbClr>
                  </a:solidFill>
                </a:ln>
                <a:latin typeface="標楷體" pitchFamily="65" charset="-120"/>
                <a:ea typeface="標楷體" pitchFamily="65" charset="-120"/>
              </a:rPr>
              <a:t>倍，具有</a:t>
            </a:r>
            <a:r>
              <a:rPr lang="zh-TW" altLang="en-US" sz="2700" dirty="0">
                <a:ln w="3175">
                  <a:solidFill>
                    <a:srgbClr val="66FF33">
                      <a:alpha val="69000"/>
                    </a:srgbClr>
                  </a:solidFill>
                </a:ln>
                <a:latin typeface="標楷體" pitchFamily="65" charset="-120"/>
                <a:ea typeface="標楷體" pitchFamily="65" charset="-120"/>
              </a:rPr>
              <a:t>抗衰、抗疲勞之</a:t>
            </a:r>
            <a:r>
              <a:rPr lang="zh-TW" altLang="en-US" sz="2700" dirty="0" smtClean="0">
                <a:ln w="3175">
                  <a:solidFill>
                    <a:srgbClr val="66FF33">
                      <a:alpha val="69000"/>
                    </a:srgbClr>
                  </a:solidFill>
                </a:ln>
                <a:latin typeface="標楷體" pitchFamily="65" charset="-120"/>
                <a:ea typeface="標楷體" pitchFamily="65" charset="-120"/>
              </a:rPr>
              <a:t>功效</a:t>
            </a:r>
            <a:r>
              <a:rPr lang="zh-TW" altLang="en-US" sz="2700" dirty="0" smtClean="0">
                <a:latin typeface="標楷體" pitchFamily="65" charset="-120"/>
                <a:ea typeface="標楷體" pitchFamily="65" charset="-120"/>
              </a:rPr>
              <a:t>。</a:t>
            </a:r>
            <a:endParaRPr lang="en-US" altLang="zh-TW" sz="2700" dirty="0" smtClean="0">
              <a:latin typeface="標楷體" pitchFamily="65" charset="-120"/>
              <a:ea typeface="標楷體" pitchFamily="65" charset="-120"/>
            </a:endParaRPr>
          </a:p>
          <a:p>
            <a:pPr hangingPunct="0">
              <a:lnSpc>
                <a:spcPts val="3480"/>
              </a:lnSpc>
              <a:spcBef>
                <a:spcPts val="1800"/>
              </a:spcBef>
              <a:buNone/>
            </a:pPr>
            <a:r>
              <a:rPr lang="en-US" altLang="zh-TW" dirty="0" smtClean="0">
                <a:ln w="3175">
                  <a:solidFill>
                    <a:srgbClr val="FE40D5">
                      <a:alpha val="67000"/>
                    </a:srgbClr>
                  </a:solidFill>
                </a:ln>
                <a:latin typeface="標楷體" pitchFamily="65" charset="-120"/>
                <a:ea typeface="標楷體" pitchFamily="65" charset="-120"/>
              </a:rPr>
              <a:t>4</a:t>
            </a:r>
            <a:r>
              <a:rPr lang="en-US" altLang="zh-TW" dirty="0">
                <a:ln w="3175">
                  <a:solidFill>
                    <a:srgbClr val="FE40D5">
                      <a:alpha val="67000"/>
                    </a:srgbClr>
                  </a:solidFill>
                </a:ln>
                <a:latin typeface="標楷體" pitchFamily="65" charset="-120"/>
                <a:ea typeface="標楷體" pitchFamily="65" charset="-120"/>
              </a:rPr>
              <a:t>. 13</a:t>
            </a:r>
            <a:r>
              <a:rPr lang="zh-TW" altLang="en-US" dirty="0">
                <a:ln w="3175">
                  <a:solidFill>
                    <a:srgbClr val="FE40D5">
                      <a:alpha val="67000"/>
                    </a:srgbClr>
                  </a:solidFill>
                </a:ln>
                <a:latin typeface="標楷體" pitchFamily="65" charset="-120"/>
                <a:ea typeface="標楷體" pitchFamily="65" charset="-120"/>
              </a:rPr>
              <a:t>種胺基酸、</a:t>
            </a:r>
            <a:r>
              <a:rPr lang="en-US" altLang="zh-TW" dirty="0">
                <a:ln w="3175">
                  <a:solidFill>
                    <a:srgbClr val="FE40D5">
                      <a:alpha val="67000"/>
                    </a:srgbClr>
                  </a:solidFill>
                </a:ln>
                <a:latin typeface="標楷體" pitchFamily="65" charset="-120"/>
                <a:ea typeface="標楷體" pitchFamily="65" charset="-120"/>
              </a:rPr>
              <a:t>33</a:t>
            </a:r>
            <a:r>
              <a:rPr lang="zh-TW" altLang="en-US" dirty="0">
                <a:ln w="3175">
                  <a:solidFill>
                    <a:srgbClr val="FE40D5">
                      <a:alpha val="67000"/>
                    </a:srgbClr>
                  </a:solidFill>
                </a:ln>
                <a:latin typeface="標楷體" pitchFamily="65" charset="-120"/>
                <a:ea typeface="標楷體" pitchFamily="65" charset="-120"/>
              </a:rPr>
              <a:t>種微量元素</a:t>
            </a:r>
          </a:p>
          <a:p>
            <a:pPr marL="360000" indent="0" hangingPunct="0">
              <a:buNone/>
            </a:pPr>
            <a:r>
              <a:rPr lang="en-US" altLang="zh-TW" sz="2700" dirty="0">
                <a:ln w="3175">
                  <a:solidFill>
                    <a:srgbClr val="66FF33">
                      <a:alpha val="69000"/>
                    </a:srgbClr>
                  </a:solidFill>
                </a:ln>
                <a:latin typeface="標楷體" pitchFamily="65" charset="-120"/>
                <a:ea typeface="標楷體" pitchFamily="65" charset="-120"/>
              </a:rPr>
              <a:t>ASP</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天門冬氨</a:t>
            </a:r>
            <a:r>
              <a:rPr lang="zh-TW" altLang="en-US" sz="2700" dirty="0" smtClean="0">
                <a:latin typeface="標楷體" pitchFamily="65" charset="-120"/>
                <a:ea typeface="標楷體" pitchFamily="65" charset="-120"/>
              </a:rPr>
              <a:t>酸　</a:t>
            </a:r>
            <a:r>
              <a:rPr lang="en-US" altLang="zh-TW" sz="2700" dirty="0" smtClean="0">
                <a:ln w="3175">
                  <a:solidFill>
                    <a:srgbClr val="66FF33">
                      <a:alpha val="69000"/>
                    </a:srgbClr>
                  </a:solidFill>
                </a:ln>
                <a:latin typeface="標楷體" pitchFamily="65" charset="-120"/>
                <a:ea typeface="標楷體" pitchFamily="65" charset="-120"/>
              </a:rPr>
              <a:t>GIY</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甘氨</a:t>
            </a:r>
            <a:r>
              <a:rPr lang="zh-TW" altLang="en-US" sz="2700" dirty="0" smtClean="0">
                <a:latin typeface="標楷體" pitchFamily="65" charset="-120"/>
                <a:ea typeface="標楷體" pitchFamily="65" charset="-120"/>
              </a:rPr>
              <a:t>酸　</a:t>
            </a:r>
            <a:r>
              <a:rPr lang="en-US" altLang="zh-TW" sz="2700" dirty="0" smtClean="0">
                <a:ln w="3175">
                  <a:solidFill>
                    <a:srgbClr val="66FF33">
                      <a:alpha val="69000"/>
                    </a:srgbClr>
                  </a:solidFill>
                </a:ln>
                <a:latin typeface="標楷體" pitchFamily="65" charset="-120"/>
                <a:ea typeface="標楷體" pitchFamily="65" charset="-120"/>
              </a:rPr>
              <a:t>HIS</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組氨</a:t>
            </a:r>
            <a:r>
              <a:rPr lang="zh-TW" altLang="en-US" sz="2700" dirty="0" smtClean="0">
                <a:latin typeface="標楷體" pitchFamily="65" charset="-120"/>
                <a:ea typeface="標楷體" pitchFamily="65" charset="-120"/>
              </a:rPr>
              <a:t>酸　</a:t>
            </a:r>
            <a:r>
              <a:rPr lang="en-US" altLang="zh-TW" sz="2700" dirty="0" smtClean="0">
                <a:ln w="3175">
                  <a:solidFill>
                    <a:srgbClr val="66FF33">
                      <a:alpha val="69000"/>
                    </a:srgbClr>
                  </a:solidFill>
                </a:ln>
                <a:latin typeface="標楷體" pitchFamily="65" charset="-120"/>
                <a:ea typeface="標楷體" pitchFamily="65" charset="-120"/>
              </a:rPr>
              <a:t>LEU</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量氨</a:t>
            </a:r>
            <a:r>
              <a:rPr lang="zh-TW" altLang="en-US" sz="2700" dirty="0" smtClean="0">
                <a:latin typeface="標楷體" pitchFamily="65" charset="-120"/>
                <a:ea typeface="標楷體" pitchFamily="65" charset="-120"/>
              </a:rPr>
              <a:t>酸　</a:t>
            </a:r>
            <a:r>
              <a:rPr lang="en-US" altLang="zh-TW" sz="2700" dirty="0" err="1" smtClean="0">
                <a:ln w="3175">
                  <a:solidFill>
                    <a:srgbClr val="66FF33">
                      <a:alpha val="69000"/>
                    </a:srgbClr>
                  </a:solidFill>
                </a:ln>
                <a:latin typeface="標楷體" pitchFamily="65" charset="-120"/>
                <a:ea typeface="標楷體" pitchFamily="65" charset="-120"/>
              </a:rPr>
              <a:t>lle</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紳量氨</a:t>
            </a:r>
            <a:r>
              <a:rPr lang="zh-TW" altLang="en-US" sz="2700" dirty="0" smtClean="0">
                <a:latin typeface="標楷體" pitchFamily="65" charset="-120"/>
                <a:ea typeface="標楷體" pitchFamily="65" charset="-120"/>
              </a:rPr>
              <a:t>酸　</a:t>
            </a:r>
            <a:r>
              <a:rPr lang="en-US" altLang="zh-TW" sz="2700" dirty="0" smtClean="0">
                <a:ln w="3175">
                  <a:solidFill>
                    <a:srgbClr val="66FF33">
                      <a:alpha val="69000"/>
                    </a:srgbClr>
                  </a:solidFill>
                </a:ln>
                <a:latin typeface="標楷體" pitchFamily="65" charset="-120"/>
                <a:ea typeface="標楷體" pitchFamily="65" charset="-120"/>
              </a:rPr>
              <a:t>LYS</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賴氨酸  </a:t>
            </a:r>
            <a:r>
              <a:rPr lang="en-US" altLang="zh-TW" sz="2700" dirty="0">
                <a:ln w="3175">
                  <a:solidFill>
                    <a:srgbClr val="66FF33">
                      <a:alpha val="69000"/>
                    </a:srgbClr>
                  </a:solidFill>
                </a:ln>
                <a:latin typeface="標楷體" pitchFamily="65" charset="-120"/>
                <a:ea typeface="標楷體" pitchFamily="65" charset="-120"/>
              </a:rPr>
              <a:t>Met</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淡氨</a:t>
            </a:r>
            <a:r>
              <a:rPr lang="zh-TW" altLang="en-US" sz="2700" dirty="0" smtClean="0">
                <a:latin typeface="標楷體" pitchFamily="65" charset="-120"/>
                <a:ea typeface="標楷體" pitchFamily="65" charset="-120"/>
              </a:rPr>
              <a:t>酸　</a:t>
            </a:r>
            <a:r>
              <a:rPr lang="en-US" altLang="zh-TW" sz="2700" dirty="0" smtClean="0">
                <a:ln w="3175">
                  <a:solidFill>
                    <a:srgbClr val="66FF33">
                      <a:alpha val="69000"/>
                    </a:srgbClr>
                  </a:solidFill>
                </a:ln>
                <a:latin typeface="標楷體" pitchFamily="65" charset="-120"/>
                <a:ea typeface="標楷體" pitchFamily="65" charset="-120"/>
              </a:rPr>
              <a:t>Ser</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氨</a:t>
            </a:r>
            <a:r>
              <a:rPr lang="zh-TW" altLang="en-US" sz="2700" dirty="0" smtClean="0">
                <a:latin typeface="標楷體" pitchFamily="65" charset="-120"/>
                <a:ea typeface="標楷體" pitchFamily="65" charset="-120"/>
              </a:rPr>
              <a:t>酸　</a:t>
            </a:r>
            <a:r>
              <a:rPr lang="en-US" altLang="zh-TW" sz="2700" dirty="0" err="1" smtClean="0">
                <a:ln w="3175">
                  <a:solidFill>
                    <a:srgbClr val="66FF33">
                      <a:alpha val="69000"/>
                    </a:srgbClr>
                  </a:solidFill>
                </a:ln>
                <a:latin typeface="標楷體" pitchFamily="65" charset="-120"/>
                <a:ea typeface="標楷體" pitchFamily="65" charset="-120"/>
              </a:rPr>
              <a:t>Thr</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蘇氨</a:t>
            </a:r>
            <a:r>
              <a:rPr lang="zh-TW" altLang="en-US" sz="2700" dirty="0" smtClean="0">
                <a:latin typeface="標楷體" pitchFamily="65" charset="-120"/>
                <a:ea typeface="標楷體" pitchFamily="65" charset="-120"/>
              </a:rPr>
              <a:t>酸　</a:t>
            </a:r>
            <a:r>
              <a:rPr lang="en-US" altLang="zh-TW" sz="2700" dirty="0" err="1" smtClean="0">
                <a:ln w="3175">
                  <a:solidFill>
                    <a:srgbClr val="66FF33">
                      <a:alpha val="69000"/>
                    </a:srgbClr>
                  </a:solidFill>
                </a:ln>
                <a:latin typeface="標楷體" pitchFamily="65" charset="-120"/>
                <a:ea typeface="標楷體" pitchFamily="65" charset="-120"/>
              </a:rPr>
              <a:t>Trp</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色氨酸</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等</a:t>
            </a:r>
            <a:r>
              <a:rPr lang="en-US" altLang="zh-TW" sz="2700" dirty="0">
                <a:latin typeface="標楷體" pitchFamily="65" charset="-120"/>
                <a:ea typeface="標楷體" pitchFamily="65" charset="-120"/>
              </a:rPr>
              <a:t>13</a:t>
            </a:r>
            <a:r>
              <a:rPr lang="zh-TW" altLang="en-US" sz="2700" dirty="0">
                <a:latin typeface="標楷體" pitchFamily="65" charset="-120"/>
                <a:ea typeface="標楷體" pitchFamily="65" charset="-120"/>
              </a:rPr>
              <a:t>種胺基</a:t>
            </a:r>
            <a:r>
              <a:rPr lang="zh-TW" altLang="en-US" sz="2700" dirty="0" smtClean="0">
                <a:latin typeface="標楷體" pitchFamily="65" charset="-120"/>
                <a:ea typeface="標楷體" pitchFamily="65" charset="-120"/>
              </a:rPr>
              <a:t>酸。 </a:t>
            </a:r>
            <a:endParaRPr lang="en-US" altLang="zh-TW" sz="2700" dirty="0" smtClean="0">
              <a:latin typeface="標楷體" pitchFamily="65" charset="-120"/>
              <a:ea typeface="標楷體" pitchFamily="65" charset="-120"/>
            </a:endParaRPr>
          </a:p>
          <a:p>
            <a:pPr marL="360000" indent="0" hangingPunct="0">
              <a:buNone/>
            </a:pPr>
            <a:r>
              <a:rPr lang="en-US" altLang="zh-TW" sz="2700" dirty="0" smtClean="0">
                <a:ln w="3175">
                  <a:solidFill>
                    <a:srgbClr val="66FF33">
                      <a:alpha val="69000"/>
                    </a:srgbClr>
                  </a:solidFill>
                </a:ln>
                <a:latin typeface="標楷體" pitchFamily="65" charset="-120"/>
                <a:ea typeface="標楷體" pitchFamily="65" charset="-120"/>
              </a:rPr>
              <a:t>Fe</a:t>
            </a:r>
            <a:r>
              <a:rPr lang="zh-TW" altLang="en-US" sz="2700" dirty="0">
                <a:latin typeface="標楷體" pitchFamily="65" charset="-120"/>
                <a:ea typeface="標楷體" pitchFamily="65" charset="-120"/>
              </a:rPr>
              <a:t>鐵</a:t>
            </a:r>
            <a:r>
              <a:rPr lang="en-US" altLang="zh-TW" sz="2700" dirty="0" err="1">
                <a:ln w="3175">
                  <a:solidFill>
                    <a:srgbClr val="66FF33">
                      <a:alpha val="69000"/>
                    </a:srgbClr>
                  </a:solidFill>
                </a:ln>
                <a:latin typeface="標楷體" pitchFamily="65" charset="-120"/>
                <a:ea typeface="標楷體" pitchFamily="65" charset="-120"/>
              </a:rPr>
              <a:t>Mn</a:t>
            </a:r>
            <a:r>
              <a:rPr lang="zh-TW" altLang="en-US" sz="2700" dirty="0">
                <a:latin typeface="標楷體" pitchFamily="65" charset="-120"/>
                <a:ea typeface="標楷體" pitchFamily="65" charset="-120"/>
              </a:rPr>
              <a:t>錳</a:t>
            </a:r>
            <a:r>
              <a:rPr lang="en-US" altLang="zh-TW" sz="2700" dirty="0">
                <a:ln w="3175">
                  <a:solidFill>
                    <a:srgbClr val="66FF33">
                      <a:alpha val="69000"/>
                    </a:srgbClr>
                  </a:solidFill>
                </a:ln>
                <a:latin typeface="標楷體" pitchFamily="65" charset="-120"/>
                <a:ea typeface="標楷體" pitchFamily="65" charset="-120"/>
              </a:rPr>
              <a:t>Zn</a:t>
            </a:r>
            <a:r>
              <a:rPr lang="zh-TW" altLang="en-US" sz="2700" dirty="0">
                <a:latin typeface="標楷體" pitchFamily="65" charset="-120"/>
                <a:ea typeface="標楷體" pitchFamily="65" charset="-120"/>
              </a:rPr>
              <a:t>鋅</a:t>
            </a:r>
            <a:r>
              <a:rPr lang="en-US" altLang="zh-TW" sz="2700" dirty="0">
                <a:ln w="3175">
                  <a:solidFill>
                    <a:srgbClr val="66FF33">
                      <a:alpha val="69000"/>
                    </a:srgbClr>
                  </a:solidFill>
                </a:ln>
                <a:latin typeface="標楷體" pitchFamily="65" charset="-120"/>
                <a:ea typeface="標楷體" pitchFamily="65" charset="-120"/>
              </a:rPr>
              <a:t>K</a:t>
            </a:r>
            <a:r>
              <a:rPr lang="zh-TW" altLang="en-US" sz="2700" dirty="0">
                <a:latin typeface="標楷體" pitchFamily="65" charset="-120"/>
                <a:ea typeface="標楷體" pitchFamily="65" charset="-120"/>
              </a:rPr>
              <a:t>鉀</a:t>
            </a:r>
            <a:r>
              <a:rPr lang="en-US" altLang="zh-TW" sz="2700" dirty="0">
                <a:ln w="3175">
                  <a:solidFill>
                    <a:srgbClr val="66FF33">
                      <a:alpha val="69000"/>
                    </a:srgbClr>
                  </a:solidFill>
                </a:ln>
                <a:latin typeface="標楷體" pitchFamily="65" charset="-120"/>
                <a:ea typeface="標楷體" pitchFamily="65" charset="-120"/>
              </a:rPr>
              <a:t>Ca</a:t>
            </a:r>
            <a:r>
              <a:rPr lang="zh-TW" altLang="en-US" sz="2700" dirty="0">
                <a:latin typeface="標楷體" pitchFamily="65" charset="-120"/>
                <a:ea typeface="標楷體" pitchFamily="65" charset="-120"/>
              </a:rPr>
              <a:t>鈣</a:t>
            </a:r>
            <a:r>
              <a:rPr lang="en-US" altLang="zh-TW" sz="2700" dirty="0">
                <a:ln w="3175">
                  <a:solidFill>
                    <a:srgbClr val="66FF33">
                      <a:alpha val="69000"/>
                    </a:srgbClr>
                  </a:solidFill>
                </a:ln>
                <a:latin typeface="標楷體" pitchFamily="65" charset="-120"/>
                <a:ea typeface="標楷體" pitchFamily="65" charset="-120"/>
              </a:rPr>
              <a:t>Cu</a:t>
            </a:r>
            <a:r>
              <a:rPr lang="zh-TW" altLang="en-US" sz="2700" dirty="0">
                <a:latin typeface="標楷體" pitchFamily="65" charset="-120"/>
                <a:ea typeface="標楷體" pitchFamily="65" charset="-120"/>
              </a:rPr>
              <a:t>銅</a:t>
            </a:r>
            <a:r>
              <a:rPr lang="en-US" altLang="zh-TW" sz="2700" dirty="0">
                <a:ln w="3175">
                  <a:solidFill>
                    <a:srgbClr val="66FF33">
                      <a:alpha val="69000"/>
                    </a:srgbClr>
                  </a:solidFill>
                </a:ln>
                <a:latin typeface="標楷體" pitchFamily="65" charset="-120"/>
                <a:ea typeface="標楷體" pitchFamily="65" charset="-120"/>
              </a:rPr>
              <a:t>P</a:t>
            </a:r>
            <a:r>
              <a:rPr lang="zh-TW" altLang="en-US" sz="2700" dirty="0">
                <a:latin typeface="標楷體" pitchFamily="65" charset="-120"/>
                <a:ea typeface="標楷體" pitchFamily="65" charset="-120"/>
              </a:rPr>
              <a:t>磷</a:t>
            </a:r>
            <a:r>
              <a:rPr lang="en-US" altLang="zh-TW" sz="2700" dirty="0">
                <a:ln w="3175">
                  <a:solidFill>
                    <a:srgbClr val="66FF33">
                      <a:alpha val="69000"/>
                    </a:srgbClr>
                  </a:solidFill>
                </a:ln>
                <a:latin typeface="標楷體" pitchFamily="65" charset="-120"/>
                <a:ea typeface="標楷體" pitchFamily="65" charset="-120"/>
              </a:rPr>
              <a:t>Mg</a:t>
            </a:r>
            <a:r>
              <a:rPr lang="zh-TW" altLang="en-US" sz="2700" dirty="0">
                <a:latin typeface="標楷體" pitchFamily="65" charset="-120"/>
                <a:ea typeface="標楷體" pitchFamily="65" charset="-120"/>
              </a:rPr>
              <a:t>鎂</a:t>
            </a:r>
            <a:r>
              <a:rPr lang="en-US" altLang="zh-TW" sz="2700" dirty="0" err="1">
                <a:ln w="3175">
                  <a:solidFill>
                    <a:srgbClr val="66FF33">
                      <a:alpha val="69000"/>
                    </a:srgbClr>
                  </a:solidFill>
                </a:ln>
                <a:latin typeface="標楷體" pitchFamily="65" charset="-120"/>
                <a:ea typeface="標楷體" pitchFamily="65" charset="-120"/>
              </a:rPr>
              <a:t>Rb</a:t>
            </a:r>
            <a:r>
              <a:rPr lang="zh-TW" altLang="en-US" sz="2700" dirty="0">
                <a:latin typeface="標楷體" pitchFamily="65" charset="-120"/>
                <a:ea typeface="標楷體" pitchFamily="65" charset="-120"/>
              </a:rPr>
              <a:t>銣</a:t>
            </a:r>
            <a:r>
              <a:rPr lang="en-US" altLang="zh-TW" sz="2700" dirty="0">
                <a:ln w="3175">
                  <a:solidFill>
                    <a:srgbClr val="66FF33">
                      <a:alpha val="69000"/>
                    </a:srgbClr>
                  </a:solidFill>
                </a:ln>
                <a:latin typeface="標楷體" pitchFamily="65" charset="-120"/>
                <a:ea typeface="標楷體" pitchFamily="65" charset="-120"/>
              </a:rPr>
              <a:t>Se</a:t>
            </a:r>
            <a:r>
              <a:rPr lang="zh-TW" altLang="en-US" sz="2700" dirty="0">
                <a:latin typeface="標楷體" pitchFamily="65" charset="-120"/>
                <a:ea typeface="標楷體" pitchFamily="65" charset="-120"/>
              </a:rPr>
              <a:t>碘</a:t>
            </a:r>
            <a:r>
              <a:rPr lang="en-US" altLang="zh-TW" sz="2700" dirty="0">
                <a:latin typeface="標楷體" pitchFamily="65" charset="-120"/>
                <a:ea typeface="標楷體" pitchFamily="65" charset="-120"/>
              </a:rPr>
              <a:t>…</a:t>
            </a:r>
            <a:r>
              <a:rPr lang="zh-TW" altLang="en-US" sz="2700" dirty="0">
                <a:latin typeface="標楷體" pitchFamily="65" charset="-120"/>
                <a:ea typeface="標楷體" pitchFamily="65" charset="-120"/>
              </a:rPr>
              <a:t>等</a:t>
            </a:r>
            <a:r>
              <a:rPr lang="en-US" altLang="zh-TW" sz="2700" dirty="0">
                <a:latin typeface="標楷體" pitchFamily="65" charset="-120"/>
                <a:ea typeface="標楷體" pitchFamily="65" charset="-120"/>
              </a:rPr>
              <a:t>33</a:t>
            </a:r>
            <a:r>
              <a:rPr lang="zh-TW" altLang="en-US" sz="2700" dirty="0">
                <a:latin typeface="標楷體" pitchFamily="65" charset="-120"/>
                <a:ea typeface="標楷體" pitchFamily="65" charset="-120"/>
              </a:rPr>
              <a:t>種</a:t>
            </a:r>
            <a:r>
              <a:rPr lang="zh-TW" altLang="en-US" sz="2700" dirty="0" smtClean="0">
                <a:latin typeface="標楷體" pitchFamily="65" charset="-120"/>
                <a:ea typeface="標楷體" pitchFamily="65" charset="-120"/>
              </a:rPr>
              <a:t>微量元素，痛經</a:t>
            </a:r>
            <a:r>
              <a:rPr lang="zh-TW" altLang="en-US" sz="2700" dirty="0">
                <a:latin typeface="標楷體" pitchFamily="65" charset="-120"/>
                <a:ea typeface="標楷體" pitchFamily="65" charset="-120"/>
              </a:rPr>
              <a:t>和風濕症</a:t>
            </a:r>
            <a:r>
              <a:rPr lang="zh-TW" altLang="en-US" sz="2700" dirty="0" smtClean="0">
                <a:latin typeface="標楷體" pitchFamily="65" charset="-120"/>
                <a:ea typeface="標楷體" pitchFamily="65" charset="-120"/>
              </a:rPr>
              <a:t>患者，多半</a:t>
            </a:r>
            <a:r>
              <a:rPr lang="zh-TW" altLang="en-US" sz="2700" dirty="0">
                <a:latin typeface="標楷體" pitchFamily="65" charset="-120"/>
                <a:ea typeface="標楷體" pitchFamily="65" charset="-120"/>
              </a:rPr>
              <a:t>有</a:t>
            </a:r>
            <a:r>
              <a:rPr lang="en-US" altLang="zh-TW" sz="2700" dirty="0">
                <a:ln w="3175">
                  <a:solidFill>
                    <a:srgbClr val="66FF33">
                      <a:alpha val="69000"/>
                    </a:srgbClr>
                  </a:solidFill>
                </a:ln>
                <a:latin typeface="標楷體" pitchFamily="65" charset="-120"/>
                <a:ea typeface="標楷體" pitchFamily="65" charset="-120"/>
              </a:rPr>
              <a:t>Zn</a:t>
            </a:r>
            <a:r>
              <a:rPr lang="zh-TW" altLang="en-US" sz="2700" dirty="0">
                <a:latin typeface="標楷體" pitchFamily="65" charset="-120"/>
                <a:ea typeface="標楷體" pitchFamily="65" charset="-120"/>
              </a:rPr>
              <a:t>、</a:t>
            </a:r>
            <a:r>
              <a:rPr lang="en-US" altLang="zh-TW" sz="2700" dirty="0">
                <a:ln w="3175">
                  <a:solidFill>
                    <a:srgbClr val="66FF33">
                      <a:alpha val="69000"/>
                    </a:srgbClr>
                  </a:solidFill>
                </a:ln>
                <a:latin typeface="標楷體" pitchFamily="65" charset="-120"/>
                <a:ea typeface="標楷體" pitchFamily="65" charset="-120"/>
              </a:rPr>
              <a:t>Fe</a:t>
            </a:r>
            <a:r>
              <a:rPr lang="zh-TW" altLang="en-US" sz="2700" dirty="0">
                <a:latin typeface="標楷體" pitchFamily="65" charset="-120"/>
                <a:ea typeface="標楷體" pitchFamily="65" charset="-120"/>
              </a:rPr>
              <a:t>、</a:t>
            </a:r>
            <a:r>
              <a:rPr lang="en-US" altLang="zh-TW" sz="2700" dirty="0">
                <a:ln w="3175">
                  <a:solidFill>
                    <a:srgbClr val="66FF33">
                      <a:alpha val="69000"/>
                    </a:srgbClr>
                  </a:solidFill>
                </a:ln>
                <a:latin typeface="標楷體" pitchFamily="65" charset="-120"/>
                <a:ea typeface="標楷體" pitchFamily="65" charset="-120"/>
              </a:rPr>
              <a:t>Ca</a:t>
            </a:r>
            <a:r>
              <a:rPr lang="zh-TW" altLang="en-US" sz="2700" dirty="0">
                <a:latin typeface="標楷體" pitchFamily="65" charset="-120"/>
                <a:ea typeface="標楷體" pitchFamily="65" charset="-120"/>
              </a:rPr>
              <a:t>、</a:t>
            </a:r>
            <a:r>
              <a:rPr lang="en-US" altLang="zh-TW" sz="2700" dirty="0" err="1">
                <a:ln w="3175">
                  <a:solidFill>
                    <a:srgbClr val="66FF33">
                      <a:alpha val="69000"/>
                    </a:srgbClr>
                  </a:solidFill>
                </a:ln>
                <a:latin typeface="標楷體" pitchFamily="65" charset="-120"/>
                <a:ea typeface="標楷體" pitchFamily="65" charset="-120"/>
              </a:rPr>
              <a:t>Mn</a:t>
            </a:r>
            <a:r>
              <a:rPr lang="zh-TW" altLang="en-US" sz="2700" dirty="0">
                <a:latin typeface="標楷體" pitchFamily="65" charset="-120"/>
                <a:ea typeface="標楷體" pitchFamily="65" charset="-120"/>
              </a:rPr>
              <a:t>等微量元素缺乏</a:t>
            </a:r>
            <a:r>
              <a:rPr lang="zh-TW" altLang="en-US" sz="2700" dirty="0" smtClean="0">
                <a:latin typeface="標楷體" pitchFamily="65" charset="-120"/>
                <a:ea typeface="標楷體" pitchFamily="65" charset="-120"/>
              </a:rPr>
              <a:t>症，雪蓮</a:t>
            </a:r>
            <a:r>
              <a:rPr lang="zh-TW" altLang="en-US" sz="2700" dirty="0">
                <a:latin typeface="標楷體" pitchFamily="65" charset="-120"/>
                <a:ea typeface="標楷體" pitchFamily="65" charset="-120"/>
              </a:rPr>
              <a:t>花養生液可補充人體營養</a:t>
            </a:r>
            <a:r>
              <a:rPr lang="zh-TW" altLang="en-US" sz="2700" dirty="0" smtClean="0">
                <a:latin typeface="標楷體" pitchFamily="65" charset="-120"/>
                <a:ea typeface="標楷體" pitchFamily="65" charset="-120"/>
              </a:rPr>
              <a:t>物質，微量元素，增強</a:t>
            </a:r>
            <a:r>
              <a:rPr lang="zh-TW" altLang="en-US" sz="2700" dirty="0">
                <a:latin typeface="標楷體" pitchFamily="65" charset="-120"/>
                <a:ea typeface="標楷體" pitchFamily="65" charset="-120"/>
              </a:rPr>
              <a:t>身體</a:t>
            </a:r>
            <a:r>
              <a:rPr lang="zh-TW" altLang="en-US" sz="2700" dirty="0" smtClean="0">
                <a:latin typeface="標楷體" pitchFamily="65" charset="-120"/>
                <a:ea typeface="標楷體" pitchFamily="65" charset="-120"/>
              </a:rPr>
              <a:t>免疫力。</a:t>
            </a:r>
            <a:endParaRPr lang="en-US" altLang="zh-TW" sz="2700" dirty="0">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iterate type="wd">
                                    <p:tmPct val="10000"/>
                                  </p:iterate>
                                  <p:childTnLst>
                                    <p:set>
                                      <p:cBhvr>
                                        <p:cTn id="6" dur="1" fill="hold">
                                          <p:stCondLst>
                                            <p:cond delay="0"/>
                                          </p:stCondLst>
                                        </p:cTn>
                                        <p:tgtEl>
                                          <p:spTgt spid="41987"/>
                                        </p:tgtEl>
                                        <p:attrNameLst>
                                          <p:attrName>style.visibility</p:attrName>
                                        </p:attrNameLst>
                                      </p:cBhvr>
                                      <p:to>
                                        <p:strVal val="visible"/>
                                      </p:to>
                                    </p:set>
                                    <p:animEffect transition="in" filter="slide(fromRight)">
                                      <p:cBhvr>
                                        <p:cTn id="7" dur="500"/>
                                        <p:tgtEl>
                                          <p:spTgt spid="4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71414"/>
            <a:ext cx="7010400" cy="769441"/>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zh-TW" alt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缺乏微量元素常引發的病症</a:t>
            </a:r>
            <a:endParaRPr lang="zh-TW" alt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5" name="內容版面配置區 4"/>
          <p:cNvGraphicFramePr>
            <a:graphicFrameLocks noGrp="1"/>
          </p:cNvGraphicFramePr>
          <p:nvPr>
            <p:ph idx="1"/>
          </p:nvPr>
        </p:nvGraphicFramePr>
        <p:xfrm>
          <a:off x="285720" y="1000108"/>
          <a:ext cx="8572560" cy="5619784"/>
        </p:xfrm>
        <a:graphic>
          <a:graphicData uri="http://schemas.openxmlformats.org/drawingml/2006/table">
            <a:tbl>
              <a:tblPr firstRow="1" bandRow="1">
                <a:tableStyleId>{E8B1032C-EA38-4F05-BA0D-38AFFFC7BED3}</a:tableStyleId>
              </a:tblPr>
              <a:tblGrid>
                <a:gridCol w="3896618"/>
                <a:gridCol w="4675942"/>
              </a:tblGrid>
              <a:tr h="571504">
                <a:tc>
                  <a:txBody>
                    <a:bodyPr/>
                    <a:lstStyle/>
                    <a:p>
                      <a:pPr algn="ctr"/>
                      <a:r>
                        <a:rPr lang="zh-TW" altLang="en-US" sz="2400" dirty="0" smtClean="0">
                          <a:ln w="3175">
                            <a:solidFill>
                              <a:srgbClr val="FF0000">
                                <a:alpha val="32000"/>
                              </a:srgbClr>
                            </a:solidFill>
                          </a:ln>
                          <a:latin typeface="標楷體" pitchFamily="65" charset="-120"/>
                          <a:ea typeface="標楷體" pitchFamily="65" charset="-120"/>
                        </a:rPr>
                        <a:t>缺乏的微量元素</a:t>
                      </a:r>
                      <a:endParaRPr lang="zh-TW" altLang="en-US" sz="2400" dirty="0">
                        <a:ln w="3175">
                          <a:solidFill>
                            <a:srgbClr val="FF0000">
                              <a:alpha val="32000"/>
                            </a:srgbClr>
                          </a:solidFill>
                        </a:ln>
                        <a:latin typeface="標楷體" pitchFamily="65" charset="-120"/>
                        <a:ea typeface="標楷體" pitchFamily="65" charset="-120"/>
                      </a:endParaRPr>
                    </a:p>
                  </a:txBody>
                  <a:tcPr marL="77893" marR="77893" anchor="ctr"/>
                </a:tc>
                <a:tc>
                  <a:txBody>
                    <a:bodyPr/>
                    <a:lstStyle/>
                    <a:p>
                      <a:pPr marL="0" algn="ctr" defTabSz="914400" rtl="0" eaLnBrk="1" latinLnBrk="0" hangingPunct="1"/>
                      <a:r>
                        <a:rPr lang="zh-TW" altLang="en-US" sz="2400" b="1" kern="1200" dirty="0" smtClean="0">
                          <a:ln w="3175">
                            <a:solidFill>
                              <a:srgbClr val="FF0000">
                                <a:alpha val="32000"/>
                              </a:srgbClr>
                            </a:solidFill>
                          </a:ln>
                          <a:solidFill>
                            <a:schemeClr val="tx1"/>
                          </a:solidFill>
                          <a:latin typeface="標楷體" pitchFamily="65" charset="-120"/>
                          <a:ea typeface="標楷體" pitchFamily="65" charset="-120"/>
                          <a:cs typeface="+mn-cs"/>
                        </a:rPr>
                        <a:t>引發相關病症</a:t>
                      </a:r>
                      <a:endParaRPr lang="zh-TW" altLang="en-US" sz="2400" b="1" kern="1200" dirty="0">
                        <a:ln w="3175">
                          <a:solidFill>
                            <a:srgbClr val="FF0000">
                              <a:alpha val="32000"/>
                            </a:srgbClr>
                          </a:solidFill>
                        </a:ln>
                        <a:solidFill>
                          <a:schemeClr val="tx1"/>
                        </a:solidFill>
                        <a:latin typeface="標楷體" pitchFamily="65" charset="-120"/>
                        <a:ea typeface="標楷體" pitchFamily="65" charset="-120"/>
                        <a:cs typeface="+mn-cs"/>
                      </a:endParaRPr>
                    </a:p>
                  </a:txBody>
                  <a:tcPr marL="77893" marR="77893" anchor="ctr"/>
                </a:tc>
              </a:tr>
              <a:tr h="500066">
                <a:tc>
                  <a:txBody>
                    <a:bodyPr/>
                    <a:lstStyle/>
                    <a:p>
                      <a:r>
                        <a:rPr lang="zh-TW" altLang="en-US" sz="2200" dirty="0" smtClean="0">
                          <a:latin typeface="標楷體" pitchFamily="65" charset="-120"/>
                          <a:ea typeface="標楷體" pitchFamily="65" charset="-120"/>
                        </a:rPr>
                        <a:t>鐵、銅、鈷、硒、鋅</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貧血（敗血症）</a:t>
                      </a:r>
                      <a:endParaRPr lang="zh-TW" altLang="en-US" sz="2200" dirty="0">
                        <a:latin typeface="標楷體" pitchFamily="65" charset="-120"/>
                        <a:ea typeface="標楷體" pitchFamily="65" charset="-120"/>
                      </a:endParaRPr>
                    </a:p>
                  </a:txBody>
                  <a:tcPr marL="77893" marR="77893" anchor="ctr"/>
                </a:tc>
              </a:tr>
              <a:tr h="500066">
                <a:tc>
                  <a:txBody>
                    <a:bodyPr/>
                    <a:lstStyle/>
                    <a:p>
                      <a:r>
                        <a:rPr lang="zh-TW" altLang="en-US" sz="2200" dirty="0" smtClean="0">
                          <a:latin typeface="標楷體" pitchFamily="65" charset="-120"/>
                          <a:ea typeface="標楷體" pitchFamily="65" charset="-120"/>
                        </a:rPr>
                        <a:t>氟、矽、錳、鈣、硼、鋅</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牙齒發育不全（牙病）</a:t>
                      </a:r>
                      <a:endParaRPr lang="zh-TW" altLang="en-US" sz="2200" dirty="0">
                        <a:latin typeface="標楷體" pitchFamily="65" charset="-120"/>
                        <a:ea typeface="標楷體" pitchFamily="65" charset="-120"/>
                      </a:endParaRPr>
                    </a:p>
                  </a:txBody>
                  <a:tcPr marL="77893" marR="77893" anchor="ctr"/>
                </a:tc>
              </a:tr>
              <a:tr h="500066">
                <a:tc>
                  <a:txBody>
                    <a:bodyPr/>
                    <a:lstStyle/>
                    <a:p>
                      <a:r>
                        <a:rPr lang="zh-TW" altLang="en-US" sz="2200" dirty="0" smtClean="0">
                          <a:latin typeface="標楷體" pitchFamily="65" charset="-120"/>
                          <a:ea typeface="標楷體" pitchFamily="65" charset="-120"/>
                        </a:rPr>
                        <a:t>鈣、鈉、鋅、鎂、鋰</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憂鬱症、精神性疾病、抗壓力不足</a:t>
                      </a:r>
                      <a:endParaRPr lang="zh-TW" altLang="en-US" sz="2200" dirty="0">
                        <a:latin typeface="標楷體" pitchFamily="65" charset="-120"/>
                        <a:ea typeface="標楷體" pitchFamily="65" charset="-120"/>
                      </a:endParaRPr>
                    </a:p>
                  </a:txBody>
                  <a:tcPr marL="77893" marR="77893" anchor="ctr"/>
                </a:tc>
              </a:tr>
              <a:tr h="494342">
                <a:tc>
                  <a:txBody>
                    <a:bodyPr/>
                    <a:lstStyle/>
                    <a:p>
                      <a:r>
                        <a:rPr lang="zh-TW" altLang="en-US" sz="2200" dirty="0" smtClean="0">
                          <a:latin typeface="標楷體" pitchFamily="65" charset="-120"/>
                          <a:ea typeface="標楷體" pitchFamily="65" charset="-120"/>
                        </a:rPr>
                        <a:t>銅、鋅、鎂、鐵、鉀</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腹瀉、常年便秘</a:t>
                      </a:r>
                      <a:endParaRPr lang="zh-TW" altLang="en-US" sz="2200" dirty="0">
                        <a:latin typeface="標楷體" pitchFamily="65" charset="-120"/>
                        <a:ea typeface="標楷體" pitchFamily="65" charset="-120"/>
                      </a:endParaRPr>
                    </a:p>
                  </a:txBody>
                  <a:tcPr marL="77893" marR="77893" anchor="ctr"/>
                </a:tc>
              </a:tr>
              <a:tr h="713976">
                <a:tc>
                  <a:txBody>
                    <a:bodyPr/>
                    <a:lstStyle/>
                    <a:p>
                      <a:r>
                        <a:rPr lang="zh-TW" altLang="en-US" sz="2200" dirty="0" smtClean="0">
                          <a:latin typeface="標楷體" pitchFamily="65" charset="-120"/>
                          <a:ea typeface="標楷體" pitchFamily="65" charset="-120"/>
                        </a:rPr>
                        <a:t>氟、鉀、鈣、硼、銅、鋅、鎂</a:t>
                      </a:r>
                      <a:r>
                        <a:rPr lang="en-US" altLang="zh-TW" sz="2200" dirty="0" smtClean="0">
                          <a:latin typeface="標楷體" pitchFamily="65" charset="-120"/>
                          <a:ea typeface="標楷體" pitchFamily="65" charset="-120"/>
                        </a:rPr>
                        <a:t/>
                      </a:r>
                      <a:br>
                        <a:rPr lang="en-US" altLang="zh-TW" sz="2200" dirty="0" smtClean="0">
                          <a:latin typeface="標楷體" pitchFamily="65" charset="-120"/>
                          <a:ea typeface="標楷體" pitchFamily="65" charset="-120"/>
                        </a:rPr>
                      </a:br>
                      <a:r>
                        <a:rPr lang="zh-TW" altLang="en-US" sz="2200" dirty="0" smtClean="0">
                          <a:latin typeface="標楷體" pitchFamily="65" charset="-120"/>
                          <a:ea typeface="標楷體" pitchFamily="65" charset="-120"/>
                        </a:rPr>
                        <a:t>、鐵</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風濕、關節炎</a:t>
                      </a:r>
                      <a:endParaRPr lang="zh-TW" altLang="en-US" sz="2200" dirty="0">
                        <a:latin typeface="標楷體" pitchFamily="65" charset="-120"/>
                        <a:ea typeface="標楷體" pitchFamily="65" charset="-120"/>
                      </a:endParaRPr>
                    </a:p>
                  </a:txBody>
                  <a:tcPr marL="77893" marR="77893" anchor="ctr"/>
                </a:tc>
              </a:tr>
              <a:tr h="525792">
                <a:tc>
                  <a:txBody>
                    <a:bodyPr/>
                    <a:lstStyle/>
                    <a:p>
                      <a:r>
                        <a:rPr lang="zh-TW" altLang="en-US" sz="2200" dirty="0" smtClean="0">
                          <a:latin typeface="標楷體" pitchFamily="65" charset="-120"/>
                          <a:ea typeface="標楷體" pitchFamily="65" charset="-120"/>
                        </a:rPr>
                        <a:t>鋅、鉻、釩、錳、硒</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胰島素分泌不足（糖尿病、高血壓）</a:t>
                      </a:r>
                      <a:endParaRPr lang="zh-TW" altLang="en-US" sz="2200" dirty="0">
                        <a:latin typeface="標楷體" pitchFamily="65" charset="-120"/>
                        <a:ea typeface="標楷體" pitchFamily="65" charset="-120"/>
                      </a:endParaRPr>
                    </a:p>
                  </a:txBody>
                  <a:tcPr marL="77893" marR="77893" anchor="ctr"/>
                </a:tc>
              </a:tr>
              <a:tr h="4981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200" dirty="0" smtClean="0">
                          <a:latin typeface="標楷體" pitchFamily="65" charset="-120"/>
                          <a:ea typeface="標楷體" pitchFamily="65" charset="-120"/>
                        </a:rPr>
                        <a:t>銅、鋅、硒、鈷、鎂、錳、鉬</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肝功能失調　肝炎、肝硬化</a:t>
                      </a:r>
                      <a:endParaRPr lang="zh-TW" altLang="en-US" sz="2200" dirty="0">
                        <a:latin typeface="標楷體" pitchFamily="65" charset="-120"/>
                        <a:ea typeface="標楷體" pitchFamily="65" charset="-120"/>
                      </a:endParaRPr>
                    </a:p>
                  </a:txBody>
                  <a:tcPr marL="77893" marR="77893" anchor="ctr"/>
                </a:tc>
              </a:tr>
              <a:tr h="505790">
                <a:tc>
                  <a:txBody>
                    <a:bodyPr/>
                    <a:lstStyle/>
                    <a:p>
                      <a:r>
                        <a:rPr lang="zh-TW" altLang="en-US" sz="2200" dirty="0" smtClean="0">
                          <a:latin typeface="標楷體" pitchFamily="65" charset="-120"/>
                          <a:ea typeface="標楷體" pitchFamily="65" charset="-120"/>
                        </a:rPr>
                        <a:t>鋅、鉻、釩、錳、硒、鈣</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生殖系統失常、免疫性功能失調</a:t>
                      </a:r>
                      <a:endParaRPr lang="zh-TW" altLang="en-US" sz="2200" dirty="0">
                        <a:latin typeface="標楷體" pitchFamily="65" charset="-120"/>
                        <a:ea typeface="標楷體" pitchFamily="65" charset="-120"/>
                      </a:endParaRPr>
                    </a:p>
                  </a:txBody>
                  <a:tcPr marL="77893" marR="77893" anchor="ctr"/>
                </a:tc>
              </a:tr>
              <a:tr h="713976">
                <a:tc>
                  <a:txBody>
                    <a:bodyPr/>
                    <a:lstStyle/>
                    <a:p>
                      <a:r>
                        <a:rPr lang="zh-TW" altLang="en-US" sz="2200" dirty="0" smtClean="0">
                          <a:latin typeface="標楷體" pitchFamily="65" charset="-120"/>
                          <a:ea typeface="標楷體" pitchFamily="65" charset="-120"/>
                        </a:rPr>
                        <a:t>鋅、釩、錳、鉀、鉬、鈣、鎂</a:t>
                      </a:r>
                      <a:r>
                        <a:rPr lang="en-US" altLang="zh-TW" sz="2200" dirty="0" smtClean="0">
                          <a:latin typeface="標楷體" pitchFamily="65" charset="-120"/>
                          <a:ea typeface="標楷體" pitchFamily="65" charset="-120"/>
                        </a:rPr>
                        <a:t/>
                      </a:r>
                      <a:br>
                        <a:rPr lang="en-US" altLang="zh-TW" sz="2200" dirty="0" smtClean="0">
                          <a:latin typeface="標楷體" pitchFamily="65" charset="-120"/>
                          <a:ea typeface="標楷體" pitchFamily="65" charset="-120"/>
                        </a:rPr>
                      </a:br>
                      <a:r>
                        <a:rPr lang="zh-TW" altLang="en-US" sz="2200" dirty="0" smtClean="0">
                          <a:latin typeface="標楷體" pitchFamily="65" charset="-120"/>
                          <a:ea typeface="標楷體" pitchFamily="65" charset="-120"/>
                        </a:rPr>
                        <a:t>、鉻、硒、氟、鍺</a:t>
                      </a:r>
                      <a:endParaRPr lang="zh-TW" altLang="en-US" sz="2200" dirty="0">
                        <a:latin typeface="標楷體" pitchFamily="65" charset="-120"/>
                        <a:ea typeface="標楷體" pitchFamily="65" charset="-120"/>
                      </a:endParaRPr>
                    </a:p>
                  </a:txBody>
                  <a:tcPr marL="77893" marR="77893" anchor="ctr"/>
                </a:tc>
                <a:tc>
                  <a:txBody>
                    <a:bodyPr/>
                    <a:lstStyle/>
                    <a:p>
                      <a:r>
                        <a:rPr lang="zh-TW" altLang="en-US" sz="2200" dirty="0" smtClean="0">
                          <a:latin typeface="標楷體" pitchFamily="65" charset="-120"/>
                          <a:ea typeface="標楷體" pitchFamily="65" charset="-120"/>
                        </a:rPr>
                        <a:t>心臟血管疾病、癌症</a:t>
                      </a:r>
                      <a:endParaRPr lang="zh-TW" altLang="en-US" sz="2200" dirty="0">
                        <a:latin typeface="標楷體" pitchFamily="65" charset="-120"/>
                        <a:ea typeface="標楷體" pitchFamily="65" charset="-120"/>
                      </a:endParaRPr>
                    </a:p>
                  </a:txBody>
                  <a:tcPr marL="77893" marR="77893" anchor="ct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0834" name="Picture 2" descr="圖像解說拷貝"/>
          <p:cNvPicPr>
            <a:picLocks noChangeAspect="1" noChangeArrowheads="1"/>
          </p:cNvPicPr>
          <p:nvPr/>
        </p:nvPicPr>
        <p:blipFill>
          <a:blip r:embed="rId2"/>
          <a:srcRect/>
          <a:stretch>
            <a:fillRect/>
          </a:stretch>
        </p:blipFill>
        <p:spPr bwMode="auto">
          <a:xfrm>
            <a:off x="2962275" y="0"/>
            <a:ext cx="6181725" cy="6858000"/>
          </a:xfrm>
          <a:prstGeom prst="rect">
            <a:avLst/>
          </a:prstGeom>
          <a:noFill/>
          <a:effectLst>
            <a:softEdge rad="127000"/>
          </a:effectLst>
        </p:spPr>
      </p:pic>
      <p:sp>
        <p:nvSpPr>
          <p:cNvPr id="120835" name="Rectangle 3"/>
          <p:cNvSpPr>
            <a:spLocks noGrp="1" noChangeArrowheads="1"/>
          </p:cNvSpPr>
          <p:nvPr>
            <p:ph type="title"/>
          </p:nvPr>
        </p:nvSpPr>
        <p:spPr>
          <a:xfrm>
            <a:off x="357158" y="214290"/>
            <a:ext cx="4214842" cy="1928802"/>
          </a:xfrm>
          <a:gradFill flip="none" rotWithShape="1">
            <a:gsLst>
              <a:gs pos="0">
                <a:srgbClr val="5E9EFF">
                  <a:alpha val="66000"/>
                </a:srgbClr>
              </a:gs>
              <a:gs pos="39999">
                <a:srgbClr val="85C2FF"/>
              </a:gs>
              <a:gs pos="70000">
                <a:srgbClr val="C4D6EB"/>
              </a:gs>
              <a:gs pos="100000">
                <a:srgbClr val="FFEBFA"/>
              </a:gs>
            </a:gsLst>
            <a:lin ang="16200000" scaled="1"/>
            <a:tileRect/>
          </a:gradFill>
          <a:ln/>
          <a:effectLst>
            <a:outerShdw blurRad="76200" dir="13500000" sy="23000" kx="1200000" algn="br" rotWithShape="0">
              <a:prstClr val="black">
                <a:alpha val="20000"/>
              </a:prstClr>
            </a:outerShdw>
          </a:effectLst>
          <a:scene3d>
            <a:camera prst="perspectiveContrastingRightFacing" fov="3300000">
              <a:rot lat="0" lon="19800000" rev="0"/>
            </a:camera>
            <a:lightRig rig="threePt" dir="t"/>
          </a:scene3d>
        </p:spPr>
        <p:txBody>
          <a:bodyPr lIns="288000" tIns="72000" rIns="0" bIns="72000">
            <a:scene3d>
              <a:camera prst="orthographicFront"/>
              <a:lightRig rig="threePt" dir="t"/>
            </a:scene3d>
            <a:sp3d extrusionH="57150">
              <a:bevelT w="38100" h="38100" prst="angle"/>
            </a:sp3d>
          </a:bodyPr>
          <a:lstStyle/>
          <a:p>
            <a:pPr algn="l">
              <a:lnSpc>
                <a:spcPts val="5500"/>
              </a:lnSpc>
              <a:spcBef>
                <a:spcPct val="30000"/>
              </a:spcBef>
            </a:pPr>
            <a:r>
              <a:rPr lang="zh-TW" altLang="en-US" sz="5000" b="1" spc="500"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t>天山雪蓮</a:t>
            </a:r>
            <a:r>
              <a:rPr lang="zh-TW" altLang="en-US" sz="5000" b="1"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t>花</a:t>
            </a:r>
            <a:r>
              <a:rPr lang="en-US" altLang="zh-TW" sz="5000" b="1"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t/>
            </a:r>
            <a:br>
              <a:rPr lang="en-US" altLang="zh-TW" sz="5000" b="1"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br>
            <a:r>
              <a:rPr lang="zh-TW" altLang="en-US" sz="5000" b="1" spc="2300"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t>主要功</a:t>
            </a:r>
            <a:r>
              <a:rPr lang="zh-TW" altLang="en-US" sz="5000" b="1" dirty="0" smtClean="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latin typeface="標楷體" pitchFamily="65" charset="-120"/>
                <a:ea typeface="標楷體" pitchFamily="65" charset="-120"/>
              </a:rPr>
              <a:t>效</a:t>
            </a:r>
            <a:endParaRPr lang="zh-TW" altLang="en-US" sz="5000" b="1" dirty="0">
              <a:ln w="3175">
                <a:solidFill>
                  <a:schemeClr val="tx1">
                    <a:alpha val="42000"/>
                  </a:schemeClr>
                </a:solidFill>
              </a:ln>
              <a:solidFill>
                <a:srgbClr val="F69200"/>
              </a:solidFill>
              <a:effectLst>
                <a:outerShdw blurRad="60007" dist="310007" dir="7680000" sy="30000" kx="1300200" algn="ctr" rotWithShape="0">
                  <a:prstClr val="black">
                    <a:alpha val="32000"/>
                  </a:prstClr>
                </a:outerShdw>
              </a:effectLst>
            </a:endParaRPr>
          </a:p>
        </p:txBody>
      </p:sp>
      <p:sp>
        <p:nvSpPr>
          <p:cNvPr id="120836" name="Rectangle 4"/>
          <p:cNvSpPr>
            <a:spLocks noGrp="1" noChangeArrowheads="1"/>
          </p:cNvSpPr>
          <p:nvPr>
            <p:ph type="body" sz="half" idx="1"/>
          </p:nvPr>
        </p:nvSpPr>
        <p:spPr>
          <a:xfrm>
            <a:off x="360365" y="2481267"/>
            <a:ext cx="3140065" cy="3948129"/>
          </a:xfrm>
          <a:noFill/>
          <a:ln/>
        </p:spPr>
        <p:txBody>
          <a:bodyPr lIns="89376" tIns="44687" rIns="89376" bIns="44687">
            <a:scene3d>
              <a:camera prst="orthographicFront"/>
              <a:lightRig rig="threePt" dir="t"/>
            </a:scene3d>
            <a:sp3d extrusionH="57150">
              <a:bevelT w="82550" h="38100" prst="coolSlant"/>
            </a:sp3d>
          </a:bodyPr>
          <a:lstStyle/>
          <a:p>
            <a:r>
              <a:rPr lang="zh-TW" altLang="en-US" sz="2900" b="1" dirty="0">
                <a:ln w="6350">
                  <a:noFill/>
                </a:ln>
                <a:solidFill>
                  <a:schemeClr val="bg1">
                    <a:lumMod val="50000"/>
                    <a:lumOff val="50000"/>
                  </a:schemeClr>
                </a:solidFill>
              </a:rPr>
              <a:t>抗</a:t>
            </a:r>
            <a:r>
              <a:rPr lang="zh-TW" altLang="en-US" sz="2900" b="1" dirty="0" smtClean="0">
                <a:ln w="6350">
                  <a:noFill/>
                </a:ln>
                <a:solidFill>
                  <a:schemeClr val="bg1">
                    <a:lumMod val="50000"/>
                    <a:lumOff val="50000"/>
                  </a:schemeClr>
                </a:solidFill>
              </a:rPr>
              <a:t>衰老祛</a:t>
            </a:r>
            <a:r>
              <a:rPr lang="zh-TW" altLang="en-US" sz="2900" b="1" dirty="0">
                <a:ln w="6350">
                  <a:noFill/>
                </a:ln>
                <a:solidFill>
                  <a:schemeClr val="bg1">
                    <a:lumMod val="50000"/>
                    <a:lumOff val="50000"/>
                  </a:schemeClr>
                </a:solidFill>
              </a:rPr>
              <a:t>風除濕       </a:t>
            </a:r>
            <a:r>
              <a:rPr lang="zh-TW" altLang="en-US" sz="2900" b="1" dirty="0" smtClean="0">
                <a:ln w="6350">
                  <a:noFill/>
                </a:ln>
                <a:solidFill>
                  <a:schemeClr val="bg1">
                    <a:lumMod val="50000"/>
                    <a:lumOff val="50000"/>
                  </a:schemeClr>
                </a:solidFill>
              </a:rPr>
              <a:t>                                                                                                                                                                                                                                                                                                                                                                                                                                                                                                                                                                                                                                                                                                                                                                                                                                                                                                                                                                                                                                                                                                                                                                                                                                                                                                                                                                                                                                                                                                                                                                                                                                                                                                                                                                                                                                                                                                                                                                                                                                                                                                                                                                                                                                                                                                                                                                                                                                                                                                                                                                                                                                                                                                                                                                                                                                                                                                                                                                                                                                                                                                                                                                                                                                                                                                                                                                                                                               </a:t>
            </a:r>
            <a:endParaRPr lang="zh-TW" altLang="en-US" sz="2900" b="1" dirty="0">
              <a:ln w="6350">
                <a:noFill/>
              </a:ln>
              <a:solidFill>
                <a:schemeClr val="bg1">
                  <a:lumMod val="50000"/>
                  <a:lumOff val="50000"/>
                </a:schemeClr>
              </a:solidFill>
            </a:endParaRPr>
          </a:p>
          <a:p>
            <a:r>
              <a:rPr lang="zh-TW" altLang="en-US" sz="2900" b="1" dirty="0">
                <a:ln w="6350">
                  <a:noFill/>
                </a:ln>
                <a:solidFill>
                  <a:schemeClr val="bg1">
                    <a:lumMod val="50000"/>
                    <a:lumOff val="50000"/>
                  </a:schemeClr>
                </a:solidFill>
              </a:rPr>
              <a:t>補腎壯陽</a:t>
            </a:r>
          </a:p>
          <a:p>
            <a:r>
              <a:rPr lang="zh-TW" altLang="en-US" sz="2900" b="1" dirty="0">
                <a:ln w="6350">
                  <a:noFill/>
                </a:ln>
                <a:solidFill>
                  <a:schemeClr val="bg1">
                    <a:lumMod val="50000"/>
                    <a:lumOff val="50000"/>
                  </a:schemeClr>
                </a:solidFill>
              </a:rPr>
              <a:t>調經活血</a:t>
            </a:r>
          </a:p>
          <a:p>
            <a:r>
              <a:rPr lang="zh-TW" altLang="en-US" sz="2900" b="1" dirty="0">
                <a:ln w="6350">
                  <a:noFill/>
                </a:ln>
                <a:solidFill>
                  <a:schemeClr val="bg1">
                    <a:lumMod val="50000"/>
                    <a:lumOff val="50000"/>
                  </a:schemeClr>
                </a:solidFill>
              </a:rPr>
              <a:t>溫腎助陽</a:t>
            </a:r>
          </a:p>
          <a:p>
            <a:r>
              <a:rPr lang="zh-TW" altLang="en-US" sz="2900" b="1" dirty="0">
                <a:ln w="6350">
                  <a:noFill/>
                </a:ln>
                <a:solidFill>
                  <a:schemeClr val="bg1">
                    <a:lumMod val="50000"/>
                    <a:lumOff val="50000"/>
                  </a:schemeClr>
                </a:solidFill>
              </a:rPr>
              <a:t>通經活絡</a:t>
            </a:r>
          </a:p>
          <a:p>
            <a:r>
              <a:rPr lang="zh-TW" altLang="en-US" sz="2900" b="1" dirty="0">
                <a:ln w="6350">
                  <a:noFill/>
                </a:ln>
                <a:solidFill>
                  <a:schemeClr val="bg1">
                    <a:lumMod val="50000"/>
                    <a:lumOff val="50000"/>
                  </a:schemeClr>
                </a:solidFill>
              </a:rPr>
              <a:t>抑制癌細胞</a:t>
            </a:r>
          </a:p>
          <a:p>
            <a:r>
              <a:rPr lang="zh-TW" altLang="en-US" sz="2900" b="1" dirty="0">
                <a:ln w="6350">
                  <a:noFill/>
                </a:ln>
                <a:solidFill>
                  <a:schemeClr val="bg1">
                    <a:lumMod val="50000"/>
                    <a:lumOff val="50000"/>
                  </a:schemeClr>
                </a:solidFill>
              </a:rPr>
              <a:t>調經止痛鎮痛</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wheel(8)">
                                      <p:cBhvr>
                                        <p:cTn id="7" dur="2000"/>
                                        <p:tgtEl>
                                          <p:spTgt spid="12083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0835">
                                            <p:txEl>
                                              <p:charRg st="4294967295" end="4294967295"/>
                                            </p:txEl>
                                          </p:spTgt>
                                        </p:tgtEl>
                                        <p:attrNameLst>
                                          <p:attrName>style.visibility</p:attrName>
                                        </p:attrNameLst>
                                      </p:cBhvr>
                                      <p:to>
                                        <p:strVal val="visible"/>
                                      </p:to>
                                    </p:set>
                                    <p:anim calcmode="lin" valueType="num">
                                      <p:cBhvr>
                                        <p:cTn id="11" dur="1000" fill="hold"/>
                                        <p:tgtEl>
                                          <p:spTgt spid="120835">
                                            <p:txEl>
                                              <p:charRg st="4294967295" end="4294967295"/>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120835">
                                            <p:txEl>
                                              <p:charRg st="4294967295" end="4294967295"/>
                                            </p:txEl>
                                          </p:spTgt>
                                        </p:tgtEl>
                                        <p:attrNameLst>
                                          <p:attrName>ppt_y</p:attrName>
                                        </p:attrNameLst>
                                      </p:cBhvr>
                                      <p:tavLst>
                                        <p:tav tm="0">
                                          <p:val>
                                            <p:strVal val="#ppt_y"/>
                                          </p:val>
                                        </p:tav>
                                        <p:tav tm="100000">
                                          <p:val>
                                            <p:strVal val="#ppt_y"/>
                                          </p:val>
                                        </p:tav>
                                      </p:tavLst>
                                    </p:anim>
                                    <p:anim calcmode="lin" valueType="num">
                                      <p:cBhvr>
                                        <p:cTn id="13" dur="1000" fill="hold"/>
                                        <p:tgtEl>
                                          <p:spTgt spid="120835">
                                            <p:txEl>
                                              <p:charRg st="4294967295" end="429496729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120835">
                                            <p:txEl>
                                              <p:charRg st="4294967295" end="429496729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120835">
                                            <p:txEl>
                                              <p:charRg st="4294967295" end="4294967295"/>
                                            </p:txEl>
                                          </p:spTgt>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120835"/>
                                        </p:tgtEl>
                                        <p:attrNameLst>
                                          <p:attrName>style.visibility</p:attrName>
                                        </p:attrNameLst>
                                      </p:cBhvr>
                                      <p:to>
                                        <p:strVal val="visible"/>
                                      </p:to>
                                    </p:set>
                                    <p:animEffect transition="in" filter="fade">
                                      <p:cBhvr>
                                        <p:cTn id="18" dur="2000"/>
                                        <p:tgtEl>
                                          <p:spTgt spid="120835"/>
                                        </p:tgtEl>
                                      </p:cBhvr>
                                    </p:animEffect>
                                  </p:childTnLst>
                                </p:cTn>
                              </p:par>
                            </p:childTnLst>
                          </p:cTn>
                        </p:par>
                        <p:par>
                          <p:cTn id="19" fill="hold">
                            <p:stCondLst>
                              <p:cond delay="4000"/>
                            </p:stCondLst>
                            <p:childTnLst>
                              <p:par>
                                <p:cTn id="20" presetID="12" presetClass="entr" presetSubtype="2" fill="hold" grpId="0" nodeType="afterEffect">
                                  <p:stCondLst>
                                    <p:cond delay="0"/>
                                  </p:stCondLst>
                                  <p:childTnLst>
                                    <p:set>
                                      <p:cBhvr>
                                        <p:cTn id="21" dur="1" fill="hold">
                                          <p:stCondLst>
                                            <p:cond delay="0"/>
                                          </p:stCondLst>
                                        </p:cTn>
                                        <p:tgtEl>
                                          <p:spTgt spid="120836">
                                            <p:txEl>
                                              <p:pRg st="0" end="0"/>
                                            </p:txEl>
                                          </p:spTgt>
                                        </p:tgtEl>
                                        <p:attrNameLst>
                                          <p:attrName>style.visibility</p:attrName>
                                        </p:attrNameLst>
                                      </p:cBhvr>
                                      <p:to>
                                        <p:strVal val="visible"/>
                                      </p:to>
                                    </p:set>
                                    <p:animEffect transition="in" filter="slide(fromRight)">
                                      <p:cBhvr>
                                        <p:cTn id="22" dur="1000"/>
                                        <p:tgtEl>
                                          <p:spTgt spid="120836">
                                            <p:txEl>
                                              <p:pRg st="0" end="0"/>
                                            </p:txEl>
                                          </p:spTgt>
                                        </p:tgtEl>
                                      </p:cBhvr>
                                    </p:animEffect>
                                  </p:childTnLst>
                                </p:cTn>
                              </p:par>
                            </p:childTnLst>
                          </p:cTn>
                        </p:par>
                        <p:par>
                          <p:cTn id="23" fill="hold">
                            <p:stCondLst>
                              <p:cond delay="5000"/>
                            </p:stCondLst>
                            <p:childTnLst>
                              <p:par>
                                <p:cTn id="24" presetID="12" presetClass="entr" presetSubtype="2" fill="hold" grpId="0" nodeType="afterEffect">
                                  <p:stCondLst>
                                    <p:cond delay="0"/>
                                  </p:stCondLst>
                                  <p:childTnLst>
                                    <p:set>
                                      <p:cBhvr>
                                        <p:cTn id="25" dur="1" fill="hold">
                                          <p:stCondLst>
                                            <p:cond delay="0"/>
                                          </p:stCondLst>
                                        </p:cTn>
                                        <p:tgtEl>
                                          <p:spTgt spid="120836">
                                            <p:txEl>
                                              <p:pRg st="1" end="1"/>
                                            </p:txEl>
                                          </p:spTgt>
                                        </p:tgtEl>
                                        <p:attrNameLst>
                                          <p:attrName>style.visibility</p:attrName>
                                        </p:attrNameLst>
                                      </p:cBhvr>
                                      <p:to>
                                        <p:strVal val="visible"/>
                                      </p:to>
                                    </p:set>
                                    <p:animEffect transition="in" filter="slide(fromRight)">
                                      <p:cBhvr>
                                        <p:cTn id="26" dur="1000"/>
                                        <p:tgtEl>
                                          <p:spTgt spid="120836">
                                            <p:txEl>
                                              <p:pRg st="1" end="1"/>
                                            </p:txEl>
                                          </p:spTgt>
                                        </p:tgtEl>
                                      </p:cBhvr>
                                    </p:animEffect>
                                  </p:childTnLst>
                                </p:cTn>
                              </p:par>
                            </p:childTnLst>
                          </p:cTn>
                        </p:par>
                        <p:par>
                          <p:cTn id="27" fill="hold">
                            <p:stCondLst>
                              <p:cond delay="6000"/>
                            </p:stCondLst>
                            <p:childTnLst>
                              <p:par>
                                <p:cTn id="28" presetID="12" presetClass="entr" presetSubtype="2" fill="hold" grpId="0" nodeType="afterEffect">
                                  <p:stCondLst>
                                    <p:cond delay="0"/>
                                  </p:stCondLst>
                                  <p:childTnLst>
                                    <p:set>
                                      <p:cBhvr>
                                        <p:cTn id="29" dur="1" fill="hold">
                                          <p:stCondLst>
                                            <p:cond delay="0"/>
                                          </p:stCondLst>
                                        </p:cTn>
                                        <p:tgtEl>
                                          <p:spTgt spid="120836">
                                            <p:txEl>
                                              <p:pRg st="2" end="2"/>
                                            </p:txEl>
                                          </p:spTgt>
                                        </p:tgtEl>
                                        <p:attrNameLst>
                                          <p:attrName>style.visibility</p:attrName>
                                        </p:attrNameLst>
                                      </p:cBhvr>
                                      <p:to>
                                        <p:strVal val="visible"/>
                                      </p:to>
                                    </p:set>
                                    <p:animEffect transition="in" filter="slide(fromRight)">
                                      <p:cBhvr>
                                        <p:cTn id="30" dur="1000"/>
                                        <p:tgtEl>
                                          <p:spTgt spid="120836">
                                            <p:txEl>
                                              <p:pRg st="2" end="2"/>
                                            </p:txEl>
                                          </p:spTgt>
                                        </p:tgtEl>
                                      </p:cBhvr>
                                    </p:animEffect>
                                  </p:childTnLst>
                                </p:cTn>
                              </p:par>
                            </p:childTnLst>
                          </p:cTn>
                        </p:par>
                        <p:par>
                          <p:cTn id="31" fill="hold">
                            <p:stCondLst>
                              <p:cond delay="7000"/>
                            </p:stCondLst>
                            <p:childTnLst>
                              <p:par>
                                <p:cTn id="32" presetID="12" presetClass="entr" presetSubtype="2" fill="hold" grpId="0" nodeType="afterEffect">
                                  <p:stCondLst>
                                    <p:cond delay="0"/>
                                  </p:stCondLst>
                                  <p:childTnLst>
                                    <p:set>
                                      <p:cBhvr>
                                        <p:cTn id="33" dur="1" fill="hold">
                                          <p:stCondLst>
                                            <p:cond delay="0"/>
                                          </p:stCondLst>
                                        </p:cTn>
                                        <p:tgtEl>
                                          <p:spTgt spid="120836">
                                            <p:txEl>
                                              <p:pRg st="3" end="3"/>
                                            </p:txEl>
                                          </p:spTgt>
                                        </p:tgtEl>
                                        <p:attrNameLst>
                                          <p:attrName>style.visibility</p:attrName>
                                        </p:attrNameLst>
                                      </p:cBhvr>
                                      <p:to>
                                        <p:strVal val="visible"/>
                                      </p:to>
                                    </p:set>
                                    <p:animEffect transition="in" filter="slide(fromRight)">
                                      <p:cBhvr>
                                        <p:cTn id="34" dur="1000"/>
                                        <p:tgtEl>
                                          <p:spTgt spid="120836">
                                            <p:txEl>
                                              <p:pRg st="3" end="3"/>
                                            </p:txEl>
                                          </p:spTgt>
                                        </p:tgtEl>
                                      </p:cBhvr>
                                    </p:animEffect>
                                  </p:childTnLst>
                                </p:cTn>
                              </p:par>
                            </p:childTnLst>
                          </p:cTn>
                        </p:par>
                        <p:par>
                          <p:cTn id="35" fill="hold">
                            <p:stCondLst>
                              <p:cond delay="8000"/>
                            </p:stCondLst>
                            <p:childTnLst>
                              <p:par>
                                <p:cTn id="36" presetID="12" presetClass="entr" presetSubtype="2" fill="hold" grpId="0" nodeType="afterEffect">
                                  <p:stCondLst>
                                    <p:cond delay="0"/>
                                  </p:stCondLst>
                                  <p:childTnLst>
                                    <p:set>
                                      <p:cBhvr>
                                        <p:cTn id="37" dur="1" fill="hold">
                                          <p:stCondLst>
                                            <p:cond delay="0"/>
                                          </p:stCondLst>
                                        </p:cTn>
                                        <p:tgtEl>
                                          <p:spTgt spid="120836">
                                            <p:txEl>
                                              <p:pRg st="4" end="4"/>
                                            </p:txEl>
                                          </p:spTgt>
                                        </p:tgtEl>
                                        <p:attrNameLst>
                                          <p:attrName>style.visibility</p:attrName>
                                        </p:attrNameLst>
                                      </p:cBhvr>
                                      <p:to>
                                        <p:strVal val="visible"/>
                                      </p:to>
                                    </p:set>
                                    <p:animEffect transition="in" filter="slide(fromRight)">
                                      <p:cBhvr>
                                        <p:cTn id="38" dur="1000"/>
                                        <p:tgtEl>
                                          <p:spTgt spid="120836">
                                            <p:txEl>
                                              <p:pRg st="4" end="4"/>
                                            </p:txEl>
                                          </p:spTgt>
                                        </p:tgtEl>
                                      </p:cBhvr>
                                    </p:animEffect>
                                  </p:childTnLst>
                                </p:cTn>
                              </p:par>
                            </p:childTnLst>
                          </p:cTn>
                        </p:par>
                        <p:par>
                          <p:cTn id="39" fill="hold">
                            <p:stCondLst>
                              <p:cond delay="9000"/>
                            </p:stCondLst>
                            <p:childTnLst>
                              <p:par>
                                <p:cTn id="40" presetID="12" presetClass="entr" presetSubtype="2" fill="hold" grpId="0" nodeType="afterEffect">
                                  <p:stCondLst>
                                    <p:cond delay="0"/>
                                  </p:stCondLst>
                                  <p:childTnLst>
                                    <p:set>
                                      <p:cBhvr>
                                        <p:cTn id="41" dur="1" fill="hold">
                                          <p:stCondLst>
                                            <p:cond delay="0"/>
                                          </p:stCondLst>
                                        </p:cTn>
                                        <p:tgtEl>
                                          <p:spTgt spid="120836">
                                            <p:txEl>
                                              <p:pRg st="5" end="5"/>
                                            </p:txEl>
                                          </p:spTgt>
                                        </p:tgtEl>
                                        <p:attrNameLst>
                                          <p:attrName>style.visibility</p:attrName>
                                        </p:attrNameLst>
                                      </p:cBhvr>
                                      <p:to>
                                        <p:strVal val="visible"/>
                                      </p:to>
                                    </p:set>
                                    <p:animEffect transition="in" filter="slide(fromRight)">
                                      <p:cBhvr>
                                        <p:cTn id="42" dur="1000"/>
                                        <p:tgtEl>
                                          <p:spTgt spid="120836">
                                            <p:txEl>
                                              <p:pRg st="5" end="5"/>
                                            </p:txEl>
                                          </p:spTgt>
                                        </p:tgtEl>
                                      </p:cBhvr>
                                    </p:animEffect>
                                  </p:childTnLst>
                                </p:cTn>
                              </p:par>
                            </p:childTnLst>
                          </p:cTn>
                        </p:par>
                        <p:par>
                          <p:cTn id="43" fill="hold">
                            <p:stCondLst>
                              <p:cond delay="10000"/>
                            </p:stCondLst>
                            <p:childTnLst>
                              <p:par>
                                <p:cTn id="44" presetID="12" presetClass="entr" presetSubtype="2" fill="hold" grpId="0" nodeType="afterEffect">
                                  <p:stCondLst>
                                    <p:cond delay="0"/>
                                  </p:stCondLst>
                                  <p:childTnLst>
                                    <p:set>
                                      <p:cBhvr>
                                        <p:cTn id="45" dur="1" fill="hold">
                                          <p:stCondLst>
                                            <p:cond delay="0"/>
                                          </p:stCondLst>
                                        </p:cTn>
                                        <p:tgtEl>
                                          <p:spTgt spid="120836">
                                            <p:txEl>
                                              <p:pRg st="6" end="6"/>
                                            </p:txEl>
                                          </p:spTgt>
                                        </p:tgtEl>
                                        <p:attrNameLst>
                                          <p:attrName>style.visibility</p:attrName>
                                        </p:attrNameLst>
                                      </p:cBhvr>
                                      <p:to>
                                        <p:strVal val="visible"/>
                                      </p:to>
                                    </p:set>
                                    <p:animEffect transition="in" filter="slide(fromRight)">
                                      <p:cBhvr>
                                        <p:cTn id="46" dur="1000"/>
                                        <p:tgtEl>
                                          <p:spTgt spid="12083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autoUpdateAnimBg="0"/>
      <p:bldP spid="120835" grpId="1" animBg="1"/>
      <p:bldP spid="120836"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1658382" y="204265"/>
            <a:ext cx="5622052" cy="861774"/>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zh-TW" altLang="en-US" sz="5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pitchFamily="65" charset="-120"/>
                <a:ea typeface="標楷體" pitchFamily="65" charset="-120"/>
              </a:rPr>
              <a:t>天山雪蓮花適應症</a:t>
            </a:r>
            <a:endParaRPr lang="zh-TW" altLang="en-US" sz="5000" b="1" spc="3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pitchFamily="65" charset="-120"/>
              <a:ea typeface="標楷體" pitchFamily="65" charset="-120"/>
            </a:endParaRPr>
          </a:p>
        </p:txBody>
      </p:sp>
      <p:sp>
        <p:nvSpPr>
          <p:cNvPr id="5" name="內容版面配置區 4"/>
          <p:cNvSpPr>
            <a:spLocks noGrp="1"/>
          </p:cNvSpPr>
          <p:nvPr>
            <p:ph/>
          </p:nvPr>
        </p:nvSpPr>
        <p:spPr>
          <a:xfrm>
            <a:off x="71406" y="1142984"/>
            <a:ext cx="9072594" cy="5286412"/>
          </a:xfrm>
        </p:spPr>
        <p:txBody>
          <a:bodyPr/>
          <a:lstStyle/>
          <a:p>
            <a:pPr defTabSz="0" hangingPunct="0">
              <a:lnSpc>
                <a:spcPts val="3200"/>
              </a:lnSpc>
              <a:spcBef>
                <a:spcPts val="600"/>
              </a:spcBef>
            </a:pPr>
            <a:r>
              <a:rPr lang="zh-TW" altLang="en-US" sz="2500" b="1" spc="-150" dirty="0" smtClean="0">
                <a:ln>
                  <a:solidFill>
                    <a:srgbClr val="9933FF">
                      <a:alpha val="59000"/>
                    </a:srgbClr>
                  </a:solidFill>
                </a:ln>
                <a:latin typeface="標楷體" pitchFamily="65" charset="-120"/>
                <a:ea typeface="標楷體" pitchFamily="65" charset="-120"/>
              </a:rPr>
              <a:t>風濕性關節炎、類風濕性關節炎、肩周炎、老年性腰腿痛等症。</a:t>
            </a:r>
            <a:endParaRPr lang="en-US" altLang="zh-TW" sz="2500" b="1" spc="-150" dirty="0" smtClean="0">
              <a:ln>
                <a:solidFill>
                  <a:srgbClr val="9933FF">
                    <a:alpha val="59000"/>
                  </a:srgbClr>
                </a:solidFill>
              </a:ln>
              <a:latin typeface="標楷體" pitchFamily="65" charset="-120"/>
              <a:ea typeface="標楷體" pitchFamily="65" charset="-120"/>
            </a:endParaRPr>
          </a:p>
          <a:p>
            <a:pPr defTabSz="0" hangingPunct="0">
              <a:lnSpc>
                <a:spcPts val="3200"/>
              </a:lnSpc>
              <a:spcBef>
                <a:spcPts val="600"/>
              </a:spcBef>
              <a:tabLst>
                <a:tab pos="720000" algn="l"/>
              </a:tabLst>
            </a:pP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150" dirty="0" smtClean="0">
                <a:ln>
                  <a:solidFill>
                    <a:srgbClr val="00B050">
                      <a:alpha val="68000"/>
                    </a:srgbClr>
                  </a:solidFill>
                </a:ln>
                <a:latin typeface="標楷體" pitchFamily="65" charset="-120"/>
                <a:ea typeface="標楷體" pitchFamily="65" charset="-120"/>
              </a:rPr>
              <a:t>婦女月經病</a:t>
            </a: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150" dirty="0" smtClean="0">
                <a:ln>
                  <a:solidFill>
                    <a:srgbClr val="9933FF">
                      <a:alpha val="59000"/>
                    </a:srgbClr>
                  </a:solidFill>
                </a:ln>
                <a:latin typeface="標楷體" pitchFamily="65" charset="-120"/>
                <a:ea typeface="標楷體" pitchFamily="65" charset="-120"/>
              </a:rPr>
              <a:t>女人痛經、月經不調、痛經引起的腰背痛、小腹  </a:t>
            </a:r>
            <a:r>
              <a:rPr lang="en-US" altLang="zh-TW" sz="2500" b="1" spc="-150" dirty="0" smtClean="0">
                <a:ln>
                  <a:solidFill>
                    <a:srgbClr val="9933FF">
                      <a:alpha val="59000"/>
                    </a:srgbClr>
                  </a:solidFill>
                </a:ln>
                <a:latin typeface="標楷體" pitchFamily="65" charset="-120"/>
                <a:ea typeface="標楷體" pitchFamily="65" charset="-120"/>
              </a:rPr>
              <a:t/>
            </a:r>
            <a:br>
              <a:rPr lang="en-US" altLang="zh-TW" sz="2500" b="1" spc="-150" dirty="0" smtClean="0">
                <a:ln>
                  <a:solidFill>
                    <a:srgbClr val="9933FF">
                      <a:alpha val="59000"/>
                    </a:srgbClr>
                  </a:solidFill>
                </a:ln>
                <a:latin typeface="標楷體" pitchFamily="65" charset="-120"/>
                <a:ea typeface="標楷體" pitchFamily="65" charset="-120"/>
              </a:rPr>
            </a:br>
            <a:r>
              <a:rPr lang="en-US" altLang="zh-TW" sz="2500" b="1" spc="-150" dirty="0" smtClean="0">
                <a:ln>
                  <a:solidFill>
                    <a:srgbClr val="9933FF">
                      <a:alpha val="59000"/>
                    </a:srgbClr>
                  </a:solidFill>
                </a:ln>
                <a:latin typeface="標楷體" pitchFamily="65" charset="-120"/>
                <a:ea typeface="標楷體" pitchFamily="65" charset="-120"/>
              </a:rPr>
              <a:t>              </a:t>
            </a:r>
            <a:r>
              <a:rPr lang="en-US" altLang="zh-TW" sz="2500" b="1" spc="300" dirty="0" smtClean="0">
                <a:ln>
                  <a:solidFill>
                    <a:srgbClr val="9933FF">
                      <a:alpha val="59000"/>
                    </a:srgbClr>
                  </a:solidFill>
                </a:ln>
                <a:latin typeface="標楷體" pitchFamily="65" charset="-120"/>
                <a:ea typeface="標楷體" pitchFamily="65" charset="-120"/>
              </a:rPr>
              <a:t> </a:t>
            </a:r>
            <a:r>
              <a:rPr lang="zh-TW" altLang="en-US" sz="2500" b="1" spc="-150" dirty="0" smtClean="0">
                <a:ln>
                  <a:solidFill>
                    <a:srgbClr val="9933FF">
                      <a:alpha val="59000"/>
                    </a:srgbClr>
                  </a:solidFill>
                </a:ln>
                <a:latin typeface="標楷體" pitchFamily="65" charset="-120"/>
                <a:ea typeface="標楷體" pitchFamily="65" charset="-120"/>
              </a:rPr>
              <a:t>冷痛等症。</a:t>
            </a:r>
            <a:endParaRPr lang="en-US" altLang="zh-TW" sz="2500" b="1" spc="-150" dirty="0" smtClean="0">
              <a:ln>
                <a:solidFill>
                  <a:srgbClr val="9933FF">
                    <a:alpha val="59000"/>
                  </a:srgbClr>
                </a:solidFill>
              </a:ln>
              <a:latin typeface="標楷體" pitchFamily="65" charset="-120"/>
              <a:ea typeface="標楷體" pitchFamily="65" charset="-120"/>
            </a:endParaRPr>
          </a:p>
          <a:p>
            <a:pPr defTabSz="0" hangingPunct="0">
              <a:lnSpc>
                <a:spcPts val="3200"/>
              </a:lnSpc>
              <a:spcBef>
                <a:spcPts val="600"/>
              </a:spcBef>
            </a:pP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600" dirty="0" smtClean="0">
                <a:ln>
                  <a:solidFill>
                    <a:srgbClr val="00B050">
                      <a:alpha val="68000"/>
                    </a:srgbClr>
                  </a:solidFill>
                </a:ln>
                <a:latin typeface="標楷體" pitchFamily="65" charset="-120"/>
                <a:ea typeface="標楷體" pitchFamily="65" charset="-120"/>
              </a:rPr>
              <a:t>產後康</a:t>
            </a:r>
            <a:r>
              <a:rPr lang="zh-TW" altLang="en-US" sz="2500" b="1" spc="-150" dirty="0" smtClean="0">
                <a:ln>
                  <a:solidFill>
                    <a:srgbClr val="00B050">
                      <a:alpha val="68000"/>
                    </a:srgbClr>
                  </a:solidFill>
                </a:ln>
                <a:latin typeface="標楷體" pitchFamily="65" charset="-120"/>
                <a:ea typeface="標楷體" pitchFamily="65" charset="-120"/>
              </a:rPr>
              <a:t>復</a:t>
            </a: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150" dirty="0" smtClean="0">
                <a:ln>
                  <a:solidFill>
                    <a:srgbClr val="9933FF">
                      <a:alpha val="59000"/>
                    </a:srgbClr>
                  </a:solidFill>
                </a:ln>
                <a:latin typeface="標楷體" pitchFamily="65" charset="-120"/>
                <a:ea typeface="標楷體" pitchFamily="65" charset="-120"/>
              </a:rPr>
              <a:t>產後婦女子宮難以復原，缺乳、食慾不振、易疲</a:t>
            </a:r>
            <a:r>
              <a:rPr lang="en-US" altLang="zh-TW" sz="2500" b="1" spc="-150" dirty="0" smtClean="0">
                <a:ln>
                  <a:solidFill>
                    <a:srgbClr val="9933FF">
                      <a:alpha val="59000"/>
                    </a:srgbClr>
                  </a:solidFill>
                </a:ln>
                <a:latin typeface="標楷體" pitchFamily="65" charset="-120"/>
                <a:ea typeface="標楷體" pitchFamily="65" charset="-120"/>
              </a:rPr>
              <a:t/>
            </a:r>
            <a:br>
              <a:rPr lang="en-US" altLang="zh-TW" sz="2500" b="1" spc="-150" dirty="0" smtClean="0">
                <a:ln>
                  <a:solidFill>
                    <a:srgbClr val="9933FF">
                      <a:alpha val="59000"/>
                    </a:srgbClr>
                  </a:solidFill>
                </a:ln>
                <a:latin typeface="標楷體" pitchFamily="65" charset="-120"/>
                <a:ea typeface="標楷體" pitchFamily="65" charset="-120"/>
              </a:rPr>
            </a:br>
            <a:r>
              <a:rPr lang="en-US" altLang="zh-TW" sz="2500" b="1" spc="-150" dirty="0" smtClean="0">
                <a:ln>
                  <a:solidFill>
                    <a:srgbClr val="9933FF">
                      <a:alpha val="59000"/>
                    </a:srgbClr>
                  </a:solidFill>
                </a:ln>
                <a:latin typeface="標楷體" pitchFamily="65" charset="-120"/>
                <a:ea typeface="標楷體" pitchFamily="65" charset="-120"/>
              </a:rPr>
              <a:t>              </a:t>
            </a:r>
            <a:r>
              <a:rPr lang="en-US" altLang="zh-TW" sz="2500" b="1" spc="300" dirty="0" smtClean="0">
                <a:ln>
                  <a:solidFill>
                    <a:srgbClr val="9933FF">
                      <a:alpha val="59000"/>
                    </a:srgbClr>
                  </a:solidFill>
                </a:ln>
                <a:latin typeface="標楷體" pitchFamily="65" charset="-120"/>
                <a:ea typeface="標楷體" pitchFamily="65" charset="-120"/>
              </a:rPr>
              <a:t> </a:t>
            </a:r>
            <a:r>
              <a:rPr lang="zh-TW" altLang="en-US" sz="2500" b="1" spc="-150" dirty="0" smtClean="0">
                <a:ln>
                  <a:solidFill>
                    <a:srgbClr val="9933FF">
                      <a:alpha val="59000"/>
                    </a:srgbClr>
                  </a:solidFill>
                </a:ln>
                <a:latin typeface="標楷體" pitchFamily="65" charset="-120"/>
                <a:ea typeface="標楷體" pitchFamily="65" charset="-120"/>
              </a:rPr>
              <a:t>勞等症。</a:t>
            </a:r>
          </a:p>
          <a:p>
            <a:pPr defTabSz="0" hangingPunct="0">
              <a:lnSpc>
                <a:spcPts val="3200"/>
              </a:lnSpc>
              <a:spcBef>
                <a:spcPts val="600"/>
              </a:spcBef>
            </a:pP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2300" dirty="0" smtClean="0">
                <a:ln>
                  <a:solidFill>
                    <a:srgbClr val="00B050">
                      <a:alpha val="68000"/>
                    </a:srgbClr>
                  </a:solidFill>
                </a:ln>
                <a:latin typeface="標楷體" pitchFamily="65" charset="-120"/>
                <a:ea typeface="標楷體" pitchFamily="65" charset="-120"/>
              </a:rPr>
              <a:t>寒　</a:t>
            </a:r>
            <a:r>
              <a:rPr lang="zh-TW" altLang="en-US" sz="2500" b="1" spc="-150" dirty="0" smtClean="0">
                <a:ln>
                  <a:solidFill>
                    <a:srgbClr val="00B050">
                      <a:alpha val="68000"/>
                    </a:srgbClr>
                  </a:solidFill>
                </a:ln>
                <a:latin typeface="標楷體" pitchFamily="65" charset="-120"/>
                <a:ea typeface="標楷體" pitchFamily="65" charset="-120"/>
              </a:rPr>
              <a:t>症</a:t>
            </a:r>
            <a:r>
              <a:rPr lang="en-US" altLang="zh-TW" sz="2500" b="1" spc="-150" dirty="0" smtClean="0">
                <a:ln>
                  <a:solidFill>
                    <a:srgbClr val="00B050">
                      <a:alpha val="68000"/>
                    </a:srgbClr>
                  </a:solidFill>
                </a:ln>
                <a:latin typeface="標楷體" pitchFamily="65" charset="-120"/>
                <a:ea typeface="標楷體" pitchFamily="65" charset="-120"/>
              </a:rPr>
              <a:t>】</a:t>
            </a:r>
            <a:r>
              <a:rPr lang="zh-TW" altLang="en-US" sz="2500" b="1" spc="-150" dirty="0" smtClean="0">
                <a:ln>
                  <a:solidFill>
                    <a:srgbClr val="9933FF">
                      <a:alpha val="59000"/>
                    </a:srgbClr>
                  </a:solidFill>
                </a:ln>
                <a:latin typeface="標楷體" pitchFamily="65" charset="-120"/>
                <a:ea typeface="標楷體" pitchFamily="65" charset="-120"/>
              </a:rPr>
              <a:t>因寒濕引起的胃寒、胃痛等症。</a:t>
            </a:r>
          </a:p>
          <a:p>
            <a:pPr marL="2160000" lvl="1" indent="0" defTabSz="0" hangingPunct="0">
              <a:lnSpc>
                <a:spcPts val="3200"/>
              </a:lnSpc>
              <a:spcBef>
                <a:spcPts val="600"/>
              </a:spcBef>
            </a:pPr>
            <a:r>
              <a:rPr lang="zh-TW" altLang="en-US" sz="2500" b="1" spc="-150" dirty="0" smtClean="0">
                <a:ln>
                  <a:solidFill>
                    <a:srgbClr val="9933FF">
                      <a:alpha val="59000"/>
                    </a:srgbClr>
                  </a:solidFill>
                </a:ln>
                <a:latin typeface="標楷體" pitchFamily="65" charset="-120"/>
                <a:ea typeface="標楷體" pitchFamily="65" charset="-120"/>
                <a:cs typeface="+mn-cs"/>
              </a:rPr>
              <a:t>男子陽痿。</a:t>
            </a:r>
          </a:p>
          <a:p>
            <a:pPr marL="2160000" lvl="1" indent="0" defTabSz="0" hangingPunct="0">
              <a:lnSpc>
                <a:spcPts val="3200"/>
              </a:lnSpc>
              <a:spcBef>
                <a:spcPts val="600"/>
              </a:spcBef>
            </a:pPr>
            <a:r>
              <a:rPr lang="zh-TW" altLang="en-US" sz="2500" b="1" spc="-150" dirty="0" smtClean="0">
                <a:ln>
                  <a:solidFill>
                    <a:srgbClr val="9933FF">
                      <a:alpha val="59000"/>
                    </a:srgbClr>
                  </a:solidFill>
                </a:ln>
                <a:latin typeface="標楷體" pitchFamily="65" charset="-120"/>
                <a:ea typeface="標楷體" pitchFamily="65" charset="-120"/>
                <a:cs typeface="+mn-cs"/>
              </a:rPr>
              <a:t>駐顏強身。</a:t>
            </a:r>
          </a:p>
          <a:p>
            <a:pPr marL="2160000" lvl="1" indent="0" defTabSz="0" hangingPunct="0">
              <a:lnSpc>
                <a:spcPts val="3200"/>
              </a:lnSpc>
              <a:spcBef>
                <a:spcPts val="600"/>
              </a:spcBef>
            </a:pPr>
            <a:r>
              <a:rPr lang="zh-TW" altLang="en-US" sz="2500" b="1" spc="-150" dirty="0" smtClean="0">
                <a:ln>
                  <a:solidFill>
                    <a:srgbClr val="9933FF">
                      <a:alpha val="59000"/>
                    </a:srgbClr>
                  </a:solidFill>
                </a:ln>
                <a:latin typeface="標楷體" pitchFamily="65" charset="-120"/>
                <a:ea typeface="標楷體" pitchFamily="65" charset="-120"/>
                <a:cs typeface="+mn-cs"/>
              </a:rPr>
              <a:t>延緩衰老。</a:t>
            </a:r>
          </a:p>
          <a:p>
            <a:pPr marL="2160000" lvl="1" indent="0" defTabSz="0" hangingPunct="0">
              <a:lnSpc>
                <a:spcPts val="3200"/>
              </a:lnSpc>
              <a:spcBef>
                <a:spcPts val="600"/>
              </a:spcBef>
            </a:pPr>
            <a:r>
              <a:rPr lang="zh-TW" altLang="en-US" sz="2500" b="1" spc="-150" dirty="0" smtClean="0">
                <a:ln>
                  <a:solidFill>
                    <a:srgbClr val="9933FF">
                      <a:alpha val="59000"/>
                    </a:srgbClr>
                  </a:solidFill>
                </a:ln>
                <a:latin typeface="標楷體" pitchFamily="65" charset="-120"/>
                <a:ea typeface="標楷體" pitchFamily="65" charset="-120"/>
                <a:cs typeface="+mn-cs"/>
              </a:rPr>
              <a:t>更年期症狀。</a:t>
            </a:r>
          </a:p>
          <a:p>
            <a:pPr defTabSz="0" hangingPunct="0">
              <a:lnSpc>
                <a:spcPts val="3200"/>
              </a:lnSpc>
              <a:spcBef>
                <a:spcPts val="600"/>
              </a:spcBef>
            </a:pPr>
            <a:r>
              <a:rPr lang="zh-TW" altLang="en-US" sz="2500" b="1" spc="-150" dirty="0" smtClean="0">
                <a:ln>
                  <a:solidFill>
                    <a:srgbClr val="FE7826">
                      <a:alpha val="86000"/>
                    </a:srgbClr>
                  </a:solidFill>
                </a:ln>
                <a:latin typeface="標楷體" pitchFamily="65" charset="-120"/>
                <a:ea typeface="標楷體" pitchFamily="65" charset="-120"/>
              </a:rPr>
              <a:t>孕婦忌服。</a:t>
            </a:r>
          </a:p>
          <a:p>
            <a:pPr defTabSz="0" hangingPunct="0">
              <a:spcBef>
                <a:spcPts val="600"/>
              </a:spcBef>
            </a:pPr>
            <a:endParaRPr lang="zh-TW" altLang="en-US" sz="2500" b="1" spc="-150" dirty="0" smtClean="0">
              <a:solidFill>
                <a:srgbClr val="339933"/>
              </a:solidFill>
              <a:latin typeface="標楷體" pitchFamily="65" charset="-120"/>
              <a:ea typeface="標楷體" pitchFamily="65" charset="-120"/>
            </a:endParaRPr>
          </a:p>
          <a:p>
            <a:pPr defTabSz="0" hangingPunct="0">
              <a:spcBef>
                <a:spcPts val="600"/>
              </a:spcBef>
            </a:pPr>
            <a:endParaRPr lang="zh-TW" altLang="en-US" sz="2500" spc="-150" dirty="0"/>
          </a:p>
        </p:txBody>
      </p:sp>
      <p:grpSp>
        <p:nvGrpSpPr>
          <p:cNvPr id="11" name="群組 10"/>
          <p:cNvGrpSpPr/>
          <p:nvPr/>
        </p:nvGrpSpPr>
        <p:grpSpPr>
          <a:xfrm>
            <a:off x="6357950" y="3857628"/>
            <a:ext cx="2214578" cy="2621234"/>
            <a:chOff x="6500826" y="4071942"/>
            <a:chExt cx="2214578" cy="2621234"/>
          </a:xfrm>
          <a:effectLst>
            <a:reflection blurRad="6350" stA="52000" endA="300" endPos="35000" dir="5400000" sy="-100000" algn="bl" rotWithShape="0"/>
          </a:effectLst>
          <a:scene3d>
            <a:camera prst="obliqueBottomRight"/>
            <a:lightRig rig="balanced" dir="t">
              <a:rot lat="0" lon="0" rev="8700000"/>
            </a:lightRig>
          </a:scene3d>
        </p:grpSpPr>
        <p:pic>
          <p:nvPicPr>
            <p:cNvPr id="6" name="圖片 5" descr="2009_養生液_裸_001.gif"/>
            <p:cNvPicPr>
              <a:picLocks noChangeAspect="1"/>
            </p:cNvPicPr>
            <p:nvPr/>
          </p:nvPicPr>
          <p:blipFill>
            <a:blip r:embed="rId2">
              <a:lum contrast="10000"/>
            </a:blip>
            <a:srcRect l="43244" t="9910" r="37837" b="9008"/>
            <a:stretch>
              <a:fillRect/>
            </a:stretch>
          </p:blipFill>
          <p:spPr>
            <a:xfrm>
              <a:off x="7215206" y="4071942"/>
              <a:ext cx="815495" cy="2621234"/>
            </a:xfrm>
            <a:prstGeom prst="rect">
              <a:avLst/>
            </a:prstGeom>
            <a:ln>
              <a:noFill/>
            </a:ln>
            <a:effectLst>
              <a:outerShdw blurRad="44450" dist="27940" dir="5400000" algn="ctr">
                <a:srgbClr val="000000">
                  <a:alpha val="32000"/>
                </a:srgbClr>
              </a:outerShdw>
            </a:effectLst>
            <a:sp3d>
              <a:bevelT w="190500" h="38100" prst="coolSlant"/>
            </a:sp3d>
          </p:spPr>
        </p:pic>
        <p:pic>
          <p:nvPicPr>
            <p:cNvPr id="7" name="圖片 6" descr="2009_養生液_裸_001.gif"/>
            <p:cNvPicPr>
              <a:picLocks noChangeAspect="1"/>
            </p:cNvPicPr>
            <p:nvPr/>
          </p:nvPicPr>
          <p:blipFill>
            <a:blip r:embed="rId2">
              <a:lum contrast="10000"/>
            </a:blip>
            <a:srcRect l="43244" t="9910" r="37837" b="9008"/>
            <a:stretch>
              <a:fillRect/>
            </a:stretch>
          </p:blipFill>
          <p:spPr>
            <a:xfrm>
              <a:off x="7899909" y="4071942"/>
              <a:ext cx="815495" cy="2621234"/>
            </a:xfrm>
            <a:prstGeom prst="rect">
              <a:avLst/>
            </a:prstGeom>
            <a:ln>
              <a:noFill/>
            </a:ln>
            <a:effectLst>
              <a:outerShdw blurRad="44450" dist="27940" dir="5400000" algn="ctr">
                <a:srgbClr val="000000">
                  <a:alpha val="32000"/>
                </a:srgbClr>
              </a:outerShdw>
            </a:effectLst>
            <a:sp3d>
              <a:bevelT w="190500" h="38100" prst="coolSlant"/>
            </a:sp3d>
          </p:spPr>
        </p:pic>
        <p:pic>
          <p:nvPicPr>
            <p:cNvPr id="10" name="圖片 9" descr="2009_養生液_裸_001.gif"/>
            <p:cNvPicPr>
              <a:picLocks noChangeAspect="1"/>
            </p:cNvPicPr>
            <p:nvPr/>
          </p:nvPicPr>
          <p:blipFill>
            <a:blip r:embed="rId2">
              <a:lum contrast="10000"/>
            </a:blip>
            <a:srcRect l="43244" t="9910" r="37837" b="9008"/>
            <a:stretch>
              <a:fillRect/>
            </a:stretch>
          </p:blipFill>
          <p:spPr>
            <a:xfrm>
              <a:off x="6500826" y="4071942"/>
              <a:ext cx="815495" cy="2621234"/>
            </a:xfrm>
            <a:prstGeom prst="rect">
              <a:avLst/>
            </a:prstGeom>
            <a:ln>
              <a:noFill/>
            </a:ln>
            <a:effectLst>
              <a:outerShdw blurRad="44450" dist="27940" dir="5400000" algn="ctr">
                <a:srgbClr val="000000">
                  <a:alpha val="32000"/>
                </a:srgbClr>
              </a:outerShdw>
            </a:effectLst>
            <a:sp3d>
              <a:bevelT w="190500" h="38100" prst="coolSlant"/>
            </a:sp3d>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2000" fill="hold"/>
                                        <p:tgtEl>
                                          <p:spTgt spid="5">
                                            <p:txEl>
                                              <p:pRg st="0" end="0"/>
                                            </p:txEl>
                                          </p:spTgt>
                                        </p:tgtEl>
                                        <p:attrNameLst>
                                          <p:attrName>ppt_w</p:attrName>
                                        </p:attrNameLst>
                                      </p:cBhvr>
                                      <p:tavLst>
                                        <p:tav tm="0">
                                          <p:val>
                                            <p:strVal val="#ppt_w+.3"/>
                                          </p:val>
                                        </p:tav>
                                        <p:tav tm="100000">
                                          <p:val>
                                            <p:strVal val="#ppt_w"/>
                                          </p:val>
                                        </p:tav>
                                      </p:tavLst>
                                    </p:anim>
                                    <p:anim calcmode="lin" valueType="num">
                                      <p:cBhvr>
                                        <p:cTn id="14" dur="2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5" dur="2000"/>
                                        <p:tgtEl>
                                          <p:spTgt spid="5">
                                            <p:txEl>
                                              <p:pRg st="0" end="0"/>
                                            </p:txEl>
                                          </p:spTgt>
                                        </p:tgtEl>
                                      </p:cBhvr>
                                    </p:animEffect>
                                  </p:childTnLst>
                                </p:cTn>
                              </p:par>
                            </p:childTnLst>
                          </p:cTn>
                        </p:par>
                        <p:par>
                          <p:cTn id="16" fill="hold">
                            <p:stCondLst>
                              <p:cond delay="3000"/>
                            </p:stCondLst>
                            <p:childTnLst>
                              <p:par>
                                <p:cTn id="17" presetID="50" presetClass="entr" presetSubtype="0" decel="100000" fill="hold" grpId="0"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2000" fill="hold"/>
                                        <p:tgtEl>
                                          <p:spTgt spid="5">
                                            <p:txEl>
                                              <p:pRg st="1" end="1"/>
                                            </p:txEl>
                                          </p:spTgt>
                                        </p:tgtEl>
                                        <p:attrNameLst>
                                          <p:attrName>ppt_w</p:attrName>
                                        </p:attrNameLst>
                                      </p:cBhvr>
                                      <p:tavLst>
                                        <p:tav tm="0">
                                          <p:val>
                                            <p:strVal val="#ppt_w+.3"/>
                                          </p:val>
                                        </p:tav>
                                        <p:tav tm="100000">
                                          <p:val>
                                            <p:strVal val="#ppt_w"/>
                                          </p:val>
                                        </p:tav>
                                      </p:tavLst>
                                    </p:anim>
                                    <p:anim calcmode="lin" valueType="num">
                                      <p:cBhvr>
                                        <p:cTn id="20" dur="2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2000"/>
                                        <p:tgtEl>
                                          <p:spTgt spid="5">
                                            <p:txEl>
                                              <p:pRg st="1" end="1"/>
                                            </p:txEl>
                                          </p:spTgt>
                                        </p:tgtEl>
                                      </p:cBhvr>
                                    </p:animEffect>
                                  </p:childTnLst>
                                </p:cTn>
                              </p:par>
                            </p:childTnLst>
                          </p:cTn>
                        </p:par>
                        <p:par>
                          <p:cTn id="22" fill="hold">
                            <p:stCondLst>
                              <p:cond delay="5000"/>
                            </p:stCondLst>
                            <p:childTnLst>
                              <p:par>
                                <p:cTn id="23" presetID="50" presetClass="entr" presetSubtype="0" decel="100000" fill="hold" grpId="0" nodeType="after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p:cTn id="25" dur="2000" fill="hold"/>
                                        <p:tgtEl>
                                          <p:spTgt spid="5">
                                            <p:txEl>
                                              <p:pRg st="2" end="2"/>
                                            </p:txEl>
                                          </p:spTgt>
                                        </p:tgtEl>
                                        <p:attrNameLst>
                                          <p:attrName>ppt_w</p:attrName>
                                        </p:attrNameLst>
                                      </p:cBhvr>
                                      <p:tavLst>
                                        <p:tav tm="0">
                                          <p:val>
                                            <p:strVal val="#ppt_w+.3"/>
                                          </p:val>
                                        </p:tav>
                                        <p:tav tm="100000">
                                          <p:val>
                                            <p:strVal val="#ppt_w"/>
                                          </p:val>
                                        </p:tav>
                                      </p:tavLst>
                                    </p:anim>
                                    <p:anim calcmode="lin" valueType="num">
                                      <p:cBhvr>
                                        <p:cTn id="26" dur="2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7" dur="2000"/>
                                        <p:tgtEl>
                                          <p:spTgt spid="5">
                                            <p:txEl>
                                              <p:pRg st="2" end="2"/>
                                            </p:txEl>
                                          </p:spTgt>
                                        </p:tgtEl>
                                      </p:cBhvr>
                                    </p:animEffect>
                                  </p:childTnLst>
                                </p:cTn>
                              </p:par>
                            </p:childTnLst>
                          </p:cTn>
                        </p:par>
                        <p:par>
                          <p:cTn id="28" fill="hold">
                            <p:stCondLst>
                              <p:cond delay="7000"/>
                            </p:stCondLst>
                            <p:childTnLst>
                              <p:par>
                                <p:cTn id="29" presetID="50" presetClass="entr" presetSubtype="0" decel="100000" fill="hold" grpId="0" nodeType="after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2000" fill="hold"/>
                                        <p:tgtEl>
                                          <p:spTgt spid="5">
                                            <p:txEl>
                                              <p:pRg st="3" end="3"/>
                                            </p:txEl>
                                          </p:spTgt>
                                        </p:tgtEl>
                                        <p:attrNameLst>
                                          <p:attrName>ppt_w</p:attrName>
                                        </p:attrNameLst>
                                      </p:cBhvr>
                                      <p:tavLst>
                                        <p:tav tm="0">
                                          <p:val>
                                            <p:strVal val="#ppt_w+.3"/>
                                          </p:val>
                                        </p:tav>
                                        <p:tav tm="100000">
                                          <p:val>
                                            <p:strVal val="#ppt_w"/>
                                          </p:val>
                                        </p:tav>
                                      </p:tavLst>
                                    </p:anim>
                                    <p:anim calcmode="lin" valueType="num">
                                      <p:cBhvr>
                                        <p:cTn id="32" dur="2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3" dur="2000"/>
                                        <p:tgtEl>
                                          <p:spTgt spid="5">
                                            <p:txEl>
                                              <p:pRg st="3" end="3"/>
                                            </p:txEl>
                                          </p:spTgt>
                                        </p:tgtEl>
                                      </p:cBhvr>
                                    </p:animEffect>
                                  </p:childTnLst>
                                </p:cTn>
                              </p:par>
                              <p:par>
                                <p:cTn id="34" presetID="50" presetClass="entr" presetSubtype="0" decel="10000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2000" fill="hold"/>
                                        <p:tgtEl>
                                          <p:spTgt spid="11"/>
                                        </p:tgtEl>
                                        <p:attrNameLst>
                                          <p:attrName>ppt_w</p:attrName>
                                        </p:attrNameLst>
                                      </p:cBhvr>
                                      <p:tavLst>
                                        <p:tav tm="0">
                                          <p:val>
                                            <p:strVal val="#ppt_w+.3"/>
                                          </p:val>
                                        </p:tav>
                                        <p:tav tm="100000">
                                          <p:val>
                                            <p:strVal val="#ppt_w"/>
                                          </p:val>
                                        </p:tav>
                                      </p:tavLst>
                                    </p:anim>
                                    <p:anim calcmode="lin" valueType="num">
                                      <p:cBhvr>
                                        <p:cTn id="37" dur="2000" fill="hold"/>
                                        <p:tgtEl>
                                          <p:spTgt spid="11"/>
                                        </p:tgtEl>
                                        <p:attrNameLst>
                                          <p:attrName>ppt_h</p:attrName>
                                        </p:attrNameLst>
                                      </p:cBhvr>
                                      <p:tavLst>
                                        <p:tav tm="0">
                                          <p:val>
                                            <p:strVal val="#ppt_h"/>
                                          </p:val>
                                        </p:tav>
                                        <p:tav tm="100000">
                                          <p:val>
                                            <p:strVal val="#ppt_h"/>
                                          </p:val>
                                        </p:tav>
                                      </p:tavLst>
                                    </p:anim>
                                    <p:animEffect transition="in" filter="fade">
                                      <p:cBhvr>
                                        <p:cTn id="38" dur="2000"/>
                                        <p:tgtEl>
                                          <p:spTgt spid="11"/>
                                        </p:tgtEl>
                                      </p:cBhvr>
                                    </p:animEffect>
                                  </p:childTnLst>
                                </p:cTn>
                              </p:par>
                            </p:childTnLst>
                          </p:cTn>
                        </p:par>
                        <p:par>
                          <p:cTn id="39" fill="hold">
                            <p:stCondLst>
                              <p:cond delay="9000"/>
                            </p:stCondLst>
                            <p:childTnLst>
                              <p:par>
                                <p:cTn id="40" presetID="50" presetClass="entr" presetSubtype="0" decel="100000" fill="hold" grpId="0" nodeType="after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 calcmode="lin" valueType="num">
                                      <p:cBhvr>
                                        <p:cTn id="42" dur="2000" fill="hold"/>
                                        <p:tgtEl>
                                          <p:spTgt spid="5">
                                            <p:txEl>
                                              <p:pRg st="4" end="4"/>
                                            </p:txEl>
                                          </p:spTgt>
                                        </p:tgtEl>
                                        <p:attrNameLst>
                                          <p:attrName>ppt_w</p:attrName>
                                        </p:attrNameLst>
                                      </p:cBhvr>
                                      <p:tavLst>
                                        <p:tav tm="0">
                                          <p:val>
                                            <p:strVal val="#ppt_w+.3"/>
                                          </p:val>
                                        </p:tav>
                                        <p:tav tm="100000">
                                          <p:val>
                                            <p:strVal val="#ppt_w"/>
                                          </p:val>
                                        </p:tav>
                                      </p:tavLst>
                                    </p:anim>
                                    <p:anim calcmode="lin" valueType="num">
                                      <p:cBhvr>
                                        <p:cTn id="43" dur="2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4" dur="2000"/>
                                        <p:tgtEl>
                                          <p:spTgt spid="5">
                                            <p:txEl>
                                              <p:pRg st="4" end="4"/>
                                            </p:txEl>
                                          </p:spTgt>
                                        </p:tgtEl>
                                      </p:cBhvr>
                                    </p:animEffect>
                                  </p:childTnLst>
                                </p:cTn>
                              </p:par>
                            </p:childTnLst>
                          </p:cTn>
                        </p:par>
                        <p:par>
                          <p:cTn id="45" fill="hold">
                            <p:stCondLst>
                              <p:cond delay="11000"/>
                            </p:stCondLst>
                            <p:childTnLst>
                              <p:par>
                                <p:cTn id="46" presetID="50" presetClass="entr" presetSubtype="0" decel="100000" fill="hold" grpId="0" nodeType="afterEffect">
                                  <p:stCondLst>
                                    <p:cond delay="0"/>
                                  </p:stCondLst>
                                  <p:childTnLst>
                                    <p:set>
                                      <p:cBhvr>
                                        <p:cTn id="47" dur="1" fill="hold">
                                          <p:stCondLst>
                                            <p:cond delay="0"/>
                                          </p:stCondLst>
                                        </p:cTn>
                                        <p:tgtEl>
                                          <p:spTgt spid="5">
                                            <p:txEl>
                                              <p:pRg st="5" end="5"/>
                                            </p:txEl>
                                          </p:spTgt>
                                        </p:tgtEl>
                                        <p:attrNameLst>
                                          <p:attrName>style.visibility</p:attrName>
                                        </p:attrNameLst>
                                      </p:cBhvr>
                                      <p:to>
                                        <p:strVal val="visible"/>
                                      </p:to>
                                    </p:set>
                                    <p:anim calcmode="lin" valueType="num">
                                      <p:cBhvr>
                                        <p:cTn id="48" dur="2000" fill="hold"/>
                                        <p:tgtEl>
                                          <p:spTgt spid="5">
                                            <p:txEl>
                                              <p:pRg st="5" end="5"/>
                                            </p:txEl>
                                          </p:spTgt>
                                        </p:tgtEl>
                                        <p:attrNameLst>
                                          <p:attrName>ppt_w</p:attrName>
                                        </p:attrNameLst>
                                      </p:cBhvr>
                                      <p:tavLst>
                                        <p:tav tm="0">
                                          <p:val>
                                            <p:strVal val="#ppt_w+.3"/>
                                          </p:val>
                                        </p:tav>
                                        <p:tav tm="100000">
                                          <p:val>
                                            <p:strVal val="#ppt_w"/>
                                          </p:val>
                                        </p:tav>
                                      </p:tavLst>
                                    </p:anim>
                                    <p:anim calcmode="lin" valueType="num">
                                      <p:cBhvr>
                                        <p:cTn id="49" dur="2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50" dur="2000"/>
                                        <p:tgtEl>
                                          <p:spTgt spid="5">
                                            <p:txEl>
                                              <p:pRg st="5" end="5"/>
                                            </p:txEl>
                                          </p:spTgt>
                                        </p:tgtEl>
                                      </p:cBhvr>
                                    </p:animEffect>
                                  </p:childTnLst>
                                </p:cTn>
                              </p:par>
                            </p:childTnLst>
                          </p:cTn>
                        </p:par>
                        <p:par>
                          <p:cTn id="51" fill="hold">
                            <p:stCondLst>
                              <p:cond delay="13000"/>
                            </p:stCondLst>
                            <p:childTnLst>
                              <p:par>
                                <p:cTn id="52" presetID="50" presetClass="entr" presetSubtype="0" decel="100000" fill="hold" grpId="0" nodeType="afterEffect">
                                  <p:stCondLst>
                                    <p:cond delay="0"/>
                                  </p:stCondLst>
                                  <p:childTnLst>
                                    <p:set>
                                      <p:cBhvr>
                                        <p:cTn id="53" dur="1" fill="hold">
                                          <p:stCondLst>
                                            <p:cond delay="0"/>
                                          </p:stCondLst>
                                        </p:cTn>
                                        <p:tgtEl>
                                          <p:spTgt spid="5">
                                            <p:txEl>
                                              <p:pRg st="6" end="6"/>
                                            </p:txEl>
                                          </p:spTgt>
                                        </p:tgtEl>
                                        <p:attrNameLst>
                                          <p:attrName>style.visibility</p:attrName>
                                        </p:attrNameLst>
                                      </p:cBhvr>
                                      <p:to>
                                        <p:strVal val="visible"/>
                                      </p:to>
                                    </p:set>
                                    <p:anim calcmode="lin" valueType="num">
                                      <p:cBhvr>
                                        <p:cTn id="54" dur="2000" fill="hold"/>
                                        <p:tgtEl>
                                          <p:spTgt spid="5">
                                            <p:txEl>
                                              <p:pRg st="6" end="6"/>
                                            </p:txEl>
                                          </p:spTgt>
                                        </p:tgtEl>
                                        <p:attrNameLst>
                                          <p:attrName>ppt_w</p:attrName>
                                        </p:attrNameLst>
                                      </p:cBhvr>
                                      <p:tavLst>
                                        <p:tav tm="0">
                                          <p:val>
                                            <p:strVal val="#ppt_w+.3"/>
                                          </p:val>
                                        </p:tav>
                                        <p:tav tm="100000">
                                          <p:val>
                                            <p:strVal val="#ppt_w"/>
                                          </p:val>
                                        </p:tav>
                                      </p:tavLst>
                                    </p:anim>
                                    <p:anim calcmode="lin" valueType="num">
                                      <p:cBhvr>
                                        <p:cTn id="55" dur="2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56" dur="2000"/>
                                        <p:tgtEl>
                                          <p:spTgt spid="5">
                                            <p:txEl>
                                              <p:pRg st="6" end="6"/>
                                            </p:txEl>
                                          </p:spTgt>
                                        </p:tgtEl>
                                      </p:cBhvr>
                                    </p:animEffect>
                                  </p:childTnLst>
                                </p:cTn>
                              </p:par>
                            </p:childTnLst>
                          </p:cTn>
                        </p:par>
                        <p:par>
                          <p:cTn id="57" fill="hold">
                            <p:stCondLst>
                              <p:cond delay="15000"/>
                            </p:stCondLst>
                            <p:childTnLst>
                              <p:par>
                                <p:cTn id="58" presetID="50" presetClass="entr" presetSubtype="0" decel="100000" fill="hold" grpId="0" nodeType="afterEffect">
                                  <p:stCondLst>
                                    <p:cond delay="0"/>
                                  </p:stCondLst>
                                  <p:childTnLst>
                                    <p:set>
                                      <p:cBhvr>
                                        <p:cTn id="59" dur="1" fill="hold">
                                          <p:stCondLst>
                                            <p:cond delay="0"/>
                                          </p:stCondLst>
                                        </p:cTn>
                                        <p:tgtEl>
                                          <p:spTgt spid="5">
                                            <p:txEl>
                                              <p:pRg st="7" end="7"/>
                                            </p:txEl>
                                          </p:spTgt>
                                        </p:tgtEl>
                                        <p:attrNameLst>
                                          <p:attrName>style.visibility</p:attrName>
                                        </p:attrNameLst>
                                      </p:cBhvr>
                                      <p:to>
                                        <p:strVal val="visible"/>
                                      </p:to>
                                    </p:set>
                                    <p:anim calcmode="lin" valueType="num">
                                      <p:cBhvr>
                                        <p:cTn id="60" dur="2000" fill="hold"/>
                                        <p:tgtEl>
                                          <p:spTgt spid="5">
                                            <p:txEl>
                                              <p:pRg st="7" end="7"/>
                                            </p:txEl>
                                          </p:spTgt>
                                        </p:tgtEl>
                                        <p:attrNameLst>
                                          <p:attrName>ppt_w</p:attrName>
                                        </p:attrNameLst>
                                      </p:cBhvr>
                                      <p:tavLst>
                                        <p:tav tm="0">
                                          <p:val>
                                            <p:strVal val="#ppt_w+.3"/>
                                          </p:val>
                                        </p:tav>
                                        <p:tav tm="100000">
                                          <p:val>
                                            <p:strVal val="#ppt_w"/>
                                          </p:val>
                                        </p:tav>
                                      </p:tavLst>
                                    </p:anim>
                                    <p:anim calcmode="lin" valueType="num">
                                      <p:cBhvr>
                                        <p:cTn id="61" dur="2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62" dur="2000"/>
                                        <p:tgtEl>
                                          <p:spTgt spid="5">
                                            <p:txEl>
                                              <p:pRg st="7" end="7"/>
                                            </p:txEl>
                                          </p:spTgt>
                                        </p:tgtEl>
                                      </p:cBhvr>
                                    </p:animEffect>
                                  </p:childTnLst>
                                </p:cTn>
                              </p:par>
                            </p:childTnLst>
                          </p:cTn>
                        </p:par>
                        <p:par>
                          <p:cTn id="63" fill="hold">
                            <p:stCondLst>
                              <p:cond delay="17000"/>
                            </p:stCondLst>
                            <p:childTnLst>
                              <p:par>
                                <p:cTn id="64" presetID="50" presetClass="entr" presetSubtype="0" decel="100000" fill="hold" grpId="0" nodeType="afterEffect">
                                  <p:stCondLst>
                                    <p:cond delay="0"/>
                                  </p:stCondLst>
                                  <p:childTnLst>
                                    <p:set>
                                      <p:cBhvr>
                                        <p:cTn id="65" dur="1" fill="hold">
                                          <p:stCondLst>
                                            <p:cond delay="0"/>
                                          </p:stCondLst>
                                        </p:cTn>
                                        <p:tgtEl>
                                          <p:spTgt spid="5">
                                            <p:txEl>
                                              <p:pRg st="8" end="8"/>
                                            </p:txEl>
                                          </p:spTgt>
                                        </p:tgtEl>
                                        <p:attrNameLst>
                                          <p:attrName>style.visibility</p:attrName>
                                        </p:attrNameLst>
                                      </p:cBhvr>
                                      <p:to>
                                        <p:strVal val="visible"/>
                                      </p:to>
                                    </p:set>
                                    <p:anim calcmode="lin" valueType="num">
                                      <p:cBhvr>
                                        <p:cTn id="66" dur="2000" fill="hold"/>
                                        <p:tgtEl>
                                          <p:spTgt spid="5">
                                            <p:txEl>
                                              <p:pRg st="8" end="8"/>
                                            </p:txEl>
                                          </p:spTgt>
                                        </p:tgtEl>
                                        <p:attrNameLst>
                                          <p:attrName>ppt_w</p:attrName>
                                        </p:attrNameLst>
                                      </p:cBhvr>
                                      <p:tavLst>
                                        <p:tav tm="0">
                                          <p:val>
                                            <p:strVal val="#ppt_w+.3"/>
                                          </p:val>
                                        </p:tav>
                                        <p:tav tm="100000">
                                          <p:val>
                                            <p:strVal val="#ppt_w"/>
                                          </p:val>
                                        </p:tav>
                                      </p:tavLst>
                                    </p:anim>
                                    <p:anim calcmode="lin" valueType="num">
                                      <p:cBhvr>
                                        <p:cTn id="67" dur="2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68" dur="2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76200"/>
            <a:ext cx="8229600" cy="923330"/>
          </a:xfrm>
        </p:spPr>
        <p:txBody>
          <a:bodyPr/>
          <a:lstStyle/>
          <a:p>
            <a:r>
              <a:rPr lang="zh-TW" altLang="en-U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健康面對生活</a:t>
            </a:r>
          </a:p>
        </p:txBody>
      </p:sp>
      <p:sp>
        <p:nvSpPr>
          <p:cNvPr id="95237" name="Rectangle 5"/>
          <p:cNvSpPr>
            <a:spLocks noChangeArrowheads="1"/>
          </p:cNvSpPr>
          <p:nvPr/>
        </p:nvSpPr>
        <p:spPr bwMode="auto">
          <a:xfrm>
            <a:off x="571472" y="1447801"/>
            <a:ext cx="8072494" cy="4924425"/>
          </a:xfrm>
          <a:prstGeom prst="rect">
            <a:avLst/>
          </a:prstGeom>
          <a:noFill/>
          <a:ln w="9525">
            <a:noFill/>
            <a:miter lim="800000"/>
            <a:headEnd/>
            <a:tailEnd/>
          </a:ln>
          <a:effectLst/>
        </p:spPr>
        <p:txBody>
          <a:bodyPr wrap="square" lIns="0" tIns="0" rIns="0" bIns="0">
            <a:spAutoFit/>
          </a:bodyPr>
          <a:lstStyle/>
          <a:p>
            <a:pPr algn="l" hangingPunct="0">
              <a:lnSpc>
                <a:spcPts val="4000"/>
              </a:lnSpc>
              <a:spcBef>
                <a:spcPts val="2400"/>
              </a:spcBef>
            </a:pPr>
            <a:r>
              <a:rPr lang="zh-TW" altLang="en-US" sz="2800" b="1" dirty="0">
                <a:latin typeface="標楷體" pitchFamily="65" charset="-120"/>
                <a:ea typeface="標楷體" pitchFamily="65" charset="-120"/>
              </a:rPr>
              <a:t>「老」是每個人不願面對但又不得不經過的生命歷程。老年人要活得</a:t>
            </a:r>
            <a:r>
              <a:rPr lang="zh-TW" altLang="en-US" sz="2800" b="1" dirty="0">
                <a:ln>
                  <a:solidFill>
                    <a:srgbClr val="DE009F">
                      <a:alpha val="83922"/>
                    </a:srgbClr>
                  </a:solidFill>
                </a:ln>
                <a:latin typeface="標楷體" pitchFamily="65" charset="-120"/>
                <a:ea typeface="標楷體" pitchFamily="65" charset="-120"/>
              </a:rPr>
              <a:t>獨立</a:t>
            </a:r>
            <a:r>
              <a:rPr lang="en-US" altLang="zh-TW" sz="2800" b="1" dirty="0">
                <a:latin typeface="標楷體" pitchFamily="65" charset="-120"/>
                <a:ea typeface="標楷體" pitchFamily="65" charset="-120"/>
              </a:rPr>
              <a:t>( independence)</a:t>
            </a:r>
            <a:r>
              <a:rPr lang="zh-TW" altLang="en-US" sz="2800" b="1" dirty="0">
                <a:latin typeface="標楷體" pitchFamily="65" charset="-120"/>
                <a:ea typeface="標楷體" pitchFamily="65" charset="-120"/>
              </a:rPr>
              <a:t>、</a:t>
            </a:r>
            <a:r>
              <a:rPr lang="zh-TW" altLang="en-US" sz="2800" b="1" dirty="0">
                <a:ln>
                  <a:solidFill>
                    <a:srgbClr val="DE009F">
                      <a:alpha val="83922"/>
                    </a:srgbClr>
                  </a:solidFill>
                </a:ln>
                <a:latin typeface="標楷體" pitchFamily="65" charset="-120"/>
                <a:ea typeface="標楷體" pitchFamily="65" charset="-120"/>
              </a:rPr>
              <a:t>有希望</a:t>
            </a:r>
            <a:r>
              <a:rPr lang="zh-TW" altLang="en-US" sz="2800" b="1" dirty="0">
                <a:latin typeface="標楷體" pitchFamily="65" charset="-120"/>
                <a:ea typeface="標楷體" pitchFamily="65" charset="-120"/>
              </a:rPr>
              <a:t> </a:t>
            </a:r>
            <a:r>
              <a:rPr lang="en-US" altLang="zh-TW" sz="2800" b="1" dirty="0">
                <a:latin typeface="標楷體" pitchFamily="65" charset="-120"/>
                <a:ea typeface="標楷體" pitchFamily="65" charset="-120"/>
              </a:rPr>
              <a:t>(hope) </a:t>
            </a:r>
            <a:r>
              <a:rPr lang="zh-TW" altLang="en-US" sz="2800" b="1" dirty="0">
                <a:latin typeface="標楷體" pitchFamily="65" charset="-120"/>
                <a:ea typeface="標楷體" pitchFamily="65" charset="-120"/>
              </a:rPr>
              <a:t>及</a:t>
            </a:r>
            <a:r>
              <a:rPr lang="zh-TW" altLang="en-US" sz="2800" b="1" dirty="0">
                <a:ln>
                  <a:solidFill>
                    <a:srgbClr val="DE009F">
                      <a:alpha val="83922"/>
                    </a:srgbClr>
                  </a:solidFill>
                </a:ln>
                <a:latin typeface="標楷體" pitchFamily="65" charset="-120"/>
                <a:ea typeface="標楷體" pitchFamily="65" charset="-120"/>
              </a:rPr>
              <a:t>尊嚴</a:t>
            </a:r>
            <a:r>
              <a:rPr lang="zh-TW" altLang="en-US" sz="2800" b="1" dirty="0">
                <a:latin typeface="標楷體" pitchFamily="65" charset="-120"/>
                <a:ea typeface="標楷體" pitchFamily="65" charset="-120"/>
              </a:rPr>
              <a:t> </a:t>
            </a:r>
            <a:r>
              <a:rPr lang="en-US" altLang="zh-TW" sz="2800" b="1" dirty="0">
                <a:latin typeface="標楷體" pitchFamily="65" charset="-120"/>
                <a:ea typeface="標楷體" pitchFamily="65" charset="-120"/>
              </a:rPr>
              <a:t>(dignity)</a:t>
            </a:r>
            <a:r>
              <a:rPr lang="zh-TW" altLang="en-US" sz="2800" b="1" dirty="0">
                <a:latin typeface="標楷體" pitchFamily="65" charset="-120"/>
                <a:ea typeface="標楷體" pitchFamily="65" charset="-120"/>
              </a:rPr>
              <a:t>，</a:t>
            </a:r>
            <a:r>
              <a:rPr lang="zh-TW" altLang="en-US" sz="2800" b="1" dirty="0">
                <a:ln>
                  <a:solidFill>
                    <a:srgbClr val="DE009F">
                      <a:alpha val="83922"/>
                    </a:srgbClr>
                  </a:solidFill>
                </a:ln>
                <a:latin typeface="標楷體" pitchFamily="65" charset="-120"/>
                <a:ea typeface="標楷體" pitchFamily="65" charset="-120"/>
              </a:rPr>
              <a:t>金錢 </a:t>
            </a:r>
            <a:r>
              <a:rPr lang="en-US" altLang="zh-TW" sz="2800" b="1" dirty="0">
                <a:ln>
                  <a:solidFill>
                    <a:srgbClr val="DE009F">
                      <a:alpha val="83922"/>
                    </a:srgbClr>
                  </a:solidFill>
                </a:ln>
                <a:latin typeface="標楷體" pitchFamily="65" charset="-120"/>
                <a:ea typeface="標楷體" pitchFamily="65" charset="-120"/>
              </a:rPr>
              <a:t>(</a:t>
            </a:r>
            <a:r>
              <a:rPr lang="zh-TW" altLang="en-US" sz="2800" b="1" dirty="0">
                <a:ln>
                  <a:solidFill>
                    <a:srgbClr val="DE009F">
                      <a:alpha val="83922"/>
                    </a:srgbClr>
                  </a:solidFill>
                </a:ln>
                <a:latin typeface="標楷體" pitchFamily="65" charset="-120"/>
                <a:ea typeface="標楷體" pitchFamily="65" charset="-120"/>
              </a:rPr>
              <a:t>經濟自主能力</a:t>
            </a:r>
            <a:r>
              <a:rPr lang="en-US" altLang="zh-TW" sz="2800" b="1" dirty="0">
                <a:ln>
                  <a:solidFill>
                    <a:srgbClr val="DE009F">
                      <a:alpha val="83922"/>
                    </a:srgbClr>
                  </a:solidFill>
                </a:ln>
                <a:latin typeface="標楷體" pitchFamily="65" charset="-120"/>
                <a:ea typeface="標楷體" pitchFamily="65" charset="-120"/>
              </a:rPr>
              <a:t>) </a:t>
            </a:r>
            <a:r>
              <a:rPr lang="zh-TW" altLang="en-US" sz="2800" b="1" dirty="0">
                <a:ln>
                  <a:solidFill>
                    <a:srgbClr val="DE009F">
                      <a:alpha val="83922"/>
                    </a:srgbClr>
                  </a:solidFill>
                </a:ln>
                <a:latin typeface="標楷體" pitchFamily="65" charset="-120"/>
                <a:ea typeface="標楷體" pitchFamily="65" charset="-120"/>
              </a:rPr>
              <a:t>當然重要，但是更重要的是「健康」</a:t>
            </a:r>
            <a:r>
              <a:rPr lang="zh-TW" altLang="en-US" sz="2800" b="1" dirty="0">
                <a:latin typeface="標楷體" pitchFamily="65" charset="-120"/>
                <a:ea typeface="標楷體" pitchFamily="65" charset="-120"/>
              </a:rPr>
              <a:t>。</a:t>
            </a:r>
          </a:p>
          <a:p>
            <a:pPr algn="l" hangingPunct="0">
              <a:lnSpc>
                <a:spcPts val="4000"/>
              </a:lnSpc>
              <a:spcBef>
                <a:spcPts val="2400"/>
              </a:spcBef>
            </a:pPr>
            <a:r>
              <a:rPr lang="zh-TW" altLang="en-US" sz="2800" b="1" dirty="0" smtClean="0">
                <a:latin typeface="標楷體" pitchFamily="65" charset="-120"/>
                <a:ea typeface="標楷體" pitchFamily="65" charset="-120"/>
              </a:rPr>
              <a:t>如何</a:t>
            </a:r>
            <a:r>
              <a:rPr lang="zh-TW" altLang="en-US" sz="2800" b="1" dirty="0">
                <a:latin typeface="標楷體" pitchFamily="65" charset="-120"/>
                <a:ea typeface="標楷體" pitchFamily="65" charset="-120"/>
              </a:rPr>
              <a:t>提供老年人及其孝順的子女關於老年健康及預防保健一直是天山雪蓮所特別關心與注重的，我們願藉</a:t>
            </a:r>
            <a:r>
              <a:rPr lang="zh-TW" altLang="en-US" sz="2800" b="1" dirty="0">
                <a:ln>
                  <a:solidFill>
                    <a:srgbClr val="DE009F">
                      <a:alpha val="83922"/>
                    </a:srgbClr>
                  </a:solidFill>
                </a:ln>
                <a:latin typeface="標楷體" pitchFamily="65" charset="-120"/>
                <a:ea typeface="標楷體" pitchFamily="65" charset="-120"/>
              </a:rPr>
              <a:t>「天山雪蓮」</a:t>
            </a:r>
            <a:r>
              <a:rPr lang="zh-TW" altLang="en-US" sz="2800" b="1" dirty="0">
                <a:latin typeface="標楷體" pitchFamily="65" charset="-120"/>
                <a:ea typeface="標楷體" pitchFamily="65" charset="-120"/>
              </a:rPr>
              <a:t>提供一般醫學之通俗介紹及相關問題的各種資詢，期盼陪伴所有已經年老或即將步入老年之國人坦然面對這些健康問題。</a:t>
            </a:r>
            <a:r>
              <a:rPr lang="zh-TW" altLang="en-US" sz="2800" dirty="0">
                <a:latin typeface="標楷體" pitchFamily="65" charset="-120"/>
                <a:ea typeface="標楷體" pitchFamily="65" charset="-120"/>
              </a:rPr>
              <a:t> </a:t>
            </a:r>
            <a:endParaRPr lang="en-US" altLang="zh-TW" sz="2800" dirty="0">
              <a:latin typeface="標楷體" pitchFamily="65" charset="-120"/>
              <a:ea typeface="標楷體" pitchFamily="65"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95234"/>
                                        </p:tgtEl>
                                        <p:attrNameLst>
                                          <p:attrName>style.visibility</p:attrName>
                                        </p:attrNameLst>
                                      </p:cBhvr>
                                      <p:to>
                                        <p:strVal val="visible"/>
                                      </p:to>
                                    </p:set>
                                    <p:animEffect transition="in" filter="fade">
                                      <p:cBhvr>
                                        <p:cTn id="7" dur="1000"/>
                                        <p:tgtEl>
                                          <p:spTgt spid="95234"/>
                                        </p:tgtEl>
                                      </p:cBhvr>
                                    </p:animEffect>
                                    <p:anim calcmode="lin" valueType="num">
                                      <p:cBhvr>
                                        <p:cTn id="8" dur="1000" fill="hold"/>
                                        <p:tgtEl>
                                          <p:spTgt spid="95234"/>
                                        </p:tgtEl>
                                        <p:attrNameLst>
                                          <p:attrName>ppt_x</p:attrName>
                                        </p:attrNameLst>
                                      </p:cBhvr>
                                      <p:tavLst>
                                        <p:tav tm="0">
                                          <p:val>
                                            <p:strVal val="#ppt_x-.1"/>
                                          </p:val>
                                        </p:tav>
                                        <p:tav tm="100000">
                                          <p:val>
                                            <p:strVal val="#ppt_x"/>
                                          </p:val>
                                        </p:tav>
                                      </p:tavLst>
                                    </p:anim>
                                    <p:anim calcmode="lin" valueType="num">
                                      <p:cBhvr>
                                        <p:cTn id="9" dur="1000" fill="hold"/>
                                        <p:tgtEl>
                                          <p:spTgt spid="95234"/>
                                        </p:tgtEl>
                                        <p:attrNameLst>
                                          <p:attrName>ppt_y</p:attrName>
                                        </p:attrNameLst>
                                      </p:cBhvr>
                                      <p:tavLst>
                                        <p:tav tm="0">
                                          <p:val>
                                            <p:strVal val="#ppt_y"/>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0"/>
                                  </p:stCondLst>
                                  <p:childTnLst>
                                    <p:set>
                                      <p:cBhvr>
                                        <p:cTn id="12" dur="1" fill="hold">
                                          <p:stCondLst>
                                            <p:cond delay="0"/>
                                          </p:stCondLst>
                                        </p:cTn>
                                        <p:tgtEl>
                                          <p:spTgt spid="95237">
                                            <p:txEl>
                                              <p:pRg st="0" end="0"/>
                                            </p:txEl>
                                          </p:spTgt>
                                        </p:tgtEl>
                                        <p:attrNameLst>
                                          <p:attrName>style.visibility</p:attrName>
                                        </p:attrNameLst>
                                      </p:cBhvr>
                                      <p:to>
                                        <p:strVal val="visible"/>
                                      </p:to>
                                    </p:set>
                                    <p:animEffect transition="in" filter="fade">
                                      <p:cBhvr>
                                        <p:cTn id="13" dur="2000"/>
                                        <p:tgtEl>
                                          <p:spTgt spid="95237">
                                            <p:txEl>
                                              <p:pRg st="0" end="0"/>
                                            </p:txEl>
                                          </p:spTgt>
                                        </p:tgtEl>
                                      </p:cBhvr>
                                    </p:animEffect>
                                    <p:anim calcmode="lin" valueType="num">
                                      <p:cBhvr>
                                        <p:cTn id="14" dur="2000" fill="hold"/>
                                        <p:tgtEl>
                                          <p:spTgt spid="95237">
                                            <p:txEl>
                                              <p:pRg st="0" end="0"/>
                                            </p:txEl>
                                          </p:spTgt>
                                        </p:tgtEl>
                                        <p:attrNameLst>
                                          <p:attrName>ppt_x</p:attrName>
                                        </p:attrNameLst>
                                      </p:cBhvr>
                                      <p:tavLst>
                                        <p:tav tm="0">
                                          <p:val>
                                            <p:strVal val="#ppt_x"/>
                                          </p:val>
                                        </p:tav>
                                        <p:tav tm="100000">
                                          <p:val>
                                            <p:strVal val="#ppt_x"/>
                                          </p:val>
                                        </p:tav>
                                      </p:tavLst>
                                    </p:anim>
                                    <p:anim calcmode="lin" valueType="num">
                                      <p:cBhvr>
                                        <p:cTn id="15" dur="2000" fill="hold"/>
                                        <p:tgtEl>
                                          <p:spTgt spid="95237">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2" presetClass="entr" presetSubtype="0" fill="hold" grpId="0" nodeType="afterEffect">
                                  <p:stCondLst>
                                    <p:cond delay="0"/>
                                  </p:stCondLst>
                                  <p:childTnLst>
                                    <p:set>
                                      <p:cBhvr>
                                        <p:cTn id="18" dur="1" fill="hold">
                                          <p:stCondLst>
                                            <p:cond delay="0"/>
                                          </p:stCondLst>
                                        </p:cTn>
                                        <p:tgtEl>
                                          <p:spTgt spid="95237">
                                            <p:txEl>
                                              <p:pRg st="1" end="1"/>
                                            </p:txEl>
                                          </p:spTgt>
                                        </p:tgtEl>
                                        <p:attrNameLst>
                                          <p:attrName>style.visibility</p:attrName>
                                        </p:attrNameLst>
                                      </p:cBhvr>
                                      <p:to>
                                        <p:strVal val="visible"/>
                                      </p:to>
                                    </p:set>
                                    <p:animEffect transition="in" filter="fade">
                                      <p:cBhvr>
                                        <p:cTn id="19" dur="2000"/>
                                        <p:tgtEl>
                                          <p:spTgt spid="95237">
                                            <p:txEl>
                                              <p:pRg st="1" end="1"/>
                                            </p:txEl>
                                          </p:spTgt>
                                        </p:tgtEl>
                                      </p:cBhvr>
                                    </p:animEffect>
                                    <p:anim calcmode="lin" valueType="num">
                                      <p:cBhvr>
                                        <p:cTn id="20" dur="2000" fill="hold"/>
                                        <p:tgtEl>
                                          <p:spTgt spid="95237">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9523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P spid="95237"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500034" y="1357298"/>
            <a:ext cx="8215370" cy="5143536"/>
          </a:xfrm>
        </p:spPr>
        <p:txBody>
          <a:bodyPr>
            <a:scene3d>
              <a:camera prst="orthographicFront"/>
              <a:lightRig rig="twoPt" dir="t"/>
            </a:scene3d>
            <a:sp3d contourW="3810" prstMaterial="dkEdge">
              <a:bevelB w="57150" h="38100" prst="artDeco"/>
              <a:contourClr>
                <a:schemeClr val="bg2"/>
              </a:contourClr>
            </a:sp3d>
          </a:bodyPr>
          <a:lstStyle/>
          <a:p>
            <a:pPr hangingPunct="0">
              <a:lnSpc>
                <a:spcPts val="3300"/>
              </a:lnSpc>
              <a:spcBef>
                <a:spcPts val="1000"/>
              </a:spcBef>
            </a:pPr>
            <a:r>
              <a:rPr lang="zh-TW" altLang="en-US" sz="2800" b="1" dirty="0" smtClean="0">
                <a:ln>
                  <a:solidFill>
                    <a:srgbClr val="FF0000">
                      <a:alpha val="86000"/>
                    </a:srgbClr>
                  </a:solidFill>
                </a:ln>
                <a:latin typeface="標楷體" pitchFamily="65" charset="-120"/>
                <a:ea typeface="標楷體" pitchFamily="65" charset="-120"/>
              </a:rPr>
              <a:t>早晚</a:t>
            </a:r>
            <a:r>
              <a:rPr lang="zh-TW" altLang="en-US" sz="2800" b="1" dirty="0">
                <a:ln>
                  <a:solidFill>
                    <a:srgbClr val="FF0000">
                      <a:alpha val="86000"/>
                    </a:srgbClr>
                  </a:solidFill>
                </a:ln>
                <a:latin typeface="標楷體" pitchFamily="65" charset="-120"/>
                <a:ea typeface="標楷體" pitchFamily="65" charset="-120"/>
              </a:rPr>
              <a:t>空腹</a:t>
            </a:r>
            <a:r>
              <a:rPr lang="zh-TW" altLang="en-US" sz="2800" b="1" dirty="0" smtClean="0">
                <a:ln>
                  <a:solidFill>
                    <a:srgbClr val="FF0000">
                      <a:alpha val="86000"/>
                    </a:srgbClr>
                  </a:solidFill>
                </a:ln>
                <a:latin typeface="標楷體" pitchFamily="65" charset="-120"/>
                <a:ea typeface="標楷體" pitchFamily="65" charset="-120"/>
              </a:rPr>
              <a:t>食用，每次一瓶。</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痛經</a:t>
            </a:r>
            <a:r>
              <a:rPr lang="zh-TW" altLang="en-US" sz="2800" b="1" dirty="0" smtClean="0">
                <a:ln>
                  <a:solidFill>
                    <a:srgbClr val="FF0000">
                      <a:alpha val="86000"/>
                    </a:srgbClr>
                  </a:solidFill>
                </a:ln>
                <a:latin typeface="標楷體" pitchFamily="65" charset="-120"/>
                <a:ea typeface="標楷體" pitchFamily="65" charset="-120"/>
              </a:rPr>
              <a:t>患者，從</a:t>
            </a:r>
            <a:r>
              <a:rPr lang="zh-TW" altLang="en-US" sz="2800" b="1" dirty="0">
                <a:ln>
                  <a:solidFill>
                    <a:srgbClr val="FF0000">
                      <a:alpha val="86000"/>
                    </a:srgbClr>
                  </a:solidFill>
                </a:ln>
                <a:latin typeface="標楷體" pitchFamily="65" charset="-120"/>
                <a:ea typeface="標楷體" pitchFamily="65" charset="-120"/>
              </a:rPr>
              <a:t>月經來前一週開始</a:t>
            </a:r>
            <a:r>
              <a:rPr lang="zh-TW" altLang="en-US" sz="2800" b="1" dirty="0" smtClean="0">
                <a:ln>
                  <a:solidFill>
                    <a:srgbClr val="FF0000">
                      <a:alpha val="86000"/>
                    </a:srgbClr>
                  </a:solidFill>
                </a:ln>
                <a:latin typeface="標楷體" pitchFamily="65" charset="-120"/>
                <a:ea typeface="標楷體" pitchFamily="65" charset="-120"/>
              </a:rPr>
              <a:t>食用，月經</a:t>
            </a:r>
            <a:r>
              <a:rPr lang="zh-TW" altLang="en-US" sz="2800" b="1" dirty="0">
                <a:ln>
                  <a:solidFill>
                    <a:srgbClr val="FF0000">
                      <a:alpha val="86000"/>
                    </a:srgbClr>
                  </a:solidFill>
                </a:ln>
                <a:latin typeface="標楷體" pitchFamily="65" charset="-120"/>
                <a:ea typeface="標楷體" pitchFamily="65" charset="-120"/>
              </a:rPr>
              <a:t>後再食用一</a:t>
            </a:r>
            <a:r>
              <a:rPr lang="zh-TW" altLang="en-US" sz="2800" b="1" dirty="0" smtClean="0">
                <a:ln>
                  <a:solidFill>
                    <a:srgbClr val="FF0000">
                      <a:alpha val="86000"/>
                    </a:srgbClr>
                  </a:solidFill>
                </a:ln>
                <a:latin typeface="標楷體" pitchFamily="65" charset="-120"/>
                <a:ea typeface="標楷體" pitchFamily="65" charset="-120"/>
              </a:rPr>
              <a:t>週，下次</a:t>
            </a:r>
            <a:r>
              <a:rPr lang="zh-TW" altLang="en-US" sz="2800" b="1" dirty="0">
                <a:ln>
                  <a:solidFill>
                    <a:srgbClr val="FF0000">
                      <a:alpha val="86000"/>
                    </a:srgbClr>
                  </a:solidFill>
                </a:ln>
                <a:latin typeface="標楷體" pitchFamily="65" charset="-120"/>
                <a:ea typeface="標楷體" pitchFamily="65" charset="-120"/>
              </a:rPr>
              <a:t>月經來前一週再開始</a:t>
            </a:r>
            <a:r>
              <a:rPr lang="zh-TW" altLang="en-US" sz="2800" b="1" dirty="0" smtClean="0">
                <a:ln>
                  <a:solidFill>
                    <a:srgbClr val="FF0000">
                      <a:alpha val="86000"/>
                    </a:srgbClr>
                  </a:solidFill>
                </a:ln>
                <a:latin typeface="標楷體" pitchFamily="65" charset="-120"/>
                <a:ea typeface="標楷體" pitchFamily="65" charset="-120"/>
              </a:rPr>
              <a:t>食用，待</a:t>
            </a:r>
            <a:r>
              <a:rPr lang="zh-TW" altLang="en-US" sz="2800" b="1" dirty="0">
                <a:ln>
                  <a:solidFill>
                    <a:srgbClr val="FF0000">
                      <a:alpha val="86000"/>
                    </a:srgbClr>
                  </a:solidFill>
                </a:ln>
                <a:latin typeface="標楷體" pitchFamily="65" charset="-120"/>
                <a:ea typeface="標楷體" pitchFamily="65" charset="-120"/>
              </a:rPr>
              <a:t>月經結束後再食用二</a:t>
            </a:r>
            <a:r>
              <a:rPr lang="zh-TW" altLang="en-US" sz="2800" b="1" dirty="0" smtClean="0">
                <a:ln>
                  <a:solidFill>
                    <a:srgbClr val="FF0000">
                      <a:alpha val="86000"/>
                    </a:srgbClr>
                  </a:solidFill>
                </a:ln>
                <a:latin typeface="標楷體" pitchFamily="65" charset="-120"/>
                <a:ea typeface="標楷體" pitchFamily="65" charset="-120"/>
              </a:rPr>
              <a:t>週。</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四盒為一</a:t>
            </a:r>
            <a:r>
              <a:rPr lang="zh-TW" altLang="en-US" sz="2800" b="1" dirty="0" smtClean="0">
                <a:ln>
                  <a:solidFill>
                    <a:srgbClr val="FF0000">
                      <a:alpha val="86000"/>
                    </a:srgbClr>
                  </a:solidFill>
                </a:ln>
                <a:latin typeface="標楷體" pitchFamily="65" charset="-120"/>
                <a:ea typeface="標楷體" pitchFamily="65" charset="-120"/>
              </a:rPr>
              <a:t>週期。</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輕度痛經</a:t>
            </a:r>
            <a:r>
              <a:rPr lang="zh-TW" altLang="en-US" sz="2800" b="1" dirty="0" smtClean="0">
                <a:ln>
                  <a:solidFill>
                    <a:srgbClr val="FF0000">
                      <a:alpha val="86000"/>
                    </a:srgbClr>
                  </a:solidFill>
                </a:ln>
                <a:latin typeface="標楷體" pitchFamily="65" charset="-120"/>
                <a:ea typeface="標楷體" pitchFamily="65" charset="-120"/>
              </a:rPr>
              <a:t>者，連續</a:t>
            </a:r>
            <a:r>
              <a:rPr lang="zh-TW" altLang="en-US" sz="2800" b="1" dirty="0">
                <a:ln>
                  <a:solidFill>
                    <a:srgbClr val="FF0000">
                      <a:alpha val="86000"/>
                    </a:srgbClr>
                  </a:solidFill>
                </a:ln>
                <a:latin typeface="標楷體" pitchFamily="65" charset="-120"/>
                <a:ea typeface="標楷體" pitchFamily="65" charset="-120"/>
              </a:rPr>
              <a:t>食用一</a:t>
            </a:r>
            <a:r>
              <a:rPr lang="zh-TW" altLang="en-US" sz="2800" b="1" dirty="0" smtClean="0">
                <a:ln>
                  <a:solidFill>
                    <a:srgbClr val="FF0000">
                      <a:alpha val="86000"/>
                    </a:srgbClr>
                  </a:solidFill>
                </a:ln>
                <a:latin typeface="標楷體" pitchFamily="65" charset="-120"/>
                <a:ea typeface="標楷體" pitchFamily="65" charset="-120"/>
              </a:rPr>
              <a:t>週期。</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重度痛經</a:t>
            </a:r>
            <a:r>
              <a:rPr lang="zh-TW" altLang="en-US" sz="2800" b="1" dirty="0" smtClean="0">
                <a:ln>
                  <a:solidFill>
                    <a:srgbClr val="FF0000">
                      <a:alpha val="86000"/>
                    </a:srgbClr>
                  </a:solidFill>
                </a:ln>
                <a:latin typeface="標楷體" pitchFamily="65" charset="-120"/>
                <a:ea typeface="標楷體" pitchFamily="65" charset="-120"/>
              </a:rPr>
              <a:t>者，連續</a:t>
            </a:r>
            <a:r>
              <a:rPr lang="zh-TW" altLang="en-US" sz="2800" b="1" dirty="0">
                <a:ln>
                  <a:solidFill>
                    <a:srgbClr val="FF0000">
                      <a:alpha val="86000"/>
                    </a:srgbClr>
                  </a:solidFill>
                </a:ln>
                <a:latin typeface="標楷體" pitchFamily="65" charset="-120"/>
                <a:ea typeface="標楷體" pitchFamily="65" charset="-120"/>
              </a:rPr>
              <a:t>食用二個</a:t>
            </a:r>
            <a:r>
              <a:rPr lang="zh-TW" altLang="en-US" sz="2800" b="1" dirty="0" smtClean="0">
                <a:ln>
                  <a:solidFill>
                    <a:srgbClr val="FF0000">
                      <a:alpha val="86000"/>
                    </a:srgbClr>
                  </a:solidFill>
                </a:ln>
                <a:latin typeface="標楷體" pitchFamily="65" charset="-120"/>
                <a:ea typeface="標楷體" pitchFamily="65" charset="-120"/>
              </a:rPr>
              <a:t>週期。</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風濕</a:t>
            </a:r>
            <a:r>
              <a:rPr lang="zh-TW" altLang="en-US" sz="2800" b="1" dirty="0" smtClean="0">
                <a:ln>
                  <a:solidFill>
                    <a:srgbClr val="FF0000">
                      <a:alpha val="86000"/>
                    </a:srgbClr>
                  </a:solidFill>
                </a:ln>
                <a:latin typeface="標楷體" pitchFamily="65" charset="-120"/>
                <a:ea typeface="標楷體" pitchFamily="65" charset="-120"/>
              </a:rPr>
              <a:t>患者，連續</a:t>
            </a:r>
            <a:r>
              <a:rPr lang="zh-TW" altLang="en-US" sz="2800" b="1" dirty="0">
                <a:ln>
                  <a:solidFill>
                    <a:srgbClr val="FF0000">
                      <a:alpha val="86000"/>
                    </a:srgbClr>
                  </a:solidFill>
                </a:ln>
                <a:latin typeface="標楷體" pitchFamily="65" charset="-120"/>
                <a:ea typeface="標楷體" pitchFamily="65" charset="-120"/>
              </a:rPr>
              <a:t>食用一</a:t>
            </a:r>
            <a:r>
              <a:rPr lang="zh-TW" altLang="en-US" sz="2800" b="1" dirty="0" smtClean="0">
                <a:ln>
                  <a:solidFill>
                    <a:srgbClr val="FF0000">
                      <a:alpha val="86000"/>
                    </a:srgbClr>
                  </a:solidFill>
                </a:ln>
                <a:latin typeface="標楷體" pitchFamily="65" charset="-120"/>
                <a:ea typeface="標楷體" pitchFamily="65" charset="-120"/>
              </a:rPr>
              <a:t>週期。</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本產品不宜大量</a:t>
            </a:r>
            <a:r>
              <a:rPr lang="zh-TW" altLang="en-US" sz="2800" b="1" dirty="0" smtClean="0">
                <a:ln>
                  <a:solidFill>
                    <a:srgbClr val="FF0000">
                      <a:alpha val="86000"/>
                    </a:srgbClr>
                  </a:solidFill>
                </a:ln>
                <a:latin typeface="標楷體" pitchFamily="65" charset="-120"/>
                <a:ea typeface="標楷體" pitchFamily="65" charset="-120"/>
              </a:rPr>
              <a:t>食用。</a:t>
            </a:r>
            <a:endParaRPr lang="en-US" altLang="zh-TW" sz="2800" b="1" dirty="0">
              <a:ln>
                <a:solidFill>
                  <a:srgbClr val="FF0000">
                    <a:alpha val="86000"/>
                  </a:srgbClr>
                </a:solidFill>
              </a:ln>
              <a:latin typeface="標楷體" pitchFamily="65" charset="-120"/>
              <a:ea typeface="標楷體" pitchFamily="65" charset="-120"/>
            </a:endParaRPr>
          </a:p>
          <a:p>
            <a:pPr hangingPunct="0">
              <a:lnSpc>
                <a:spcPts val="3300"/>
              </a:lnSpc>
              <a:spcBef>
                <a:spcPts val="1000"/>
              </a:spcBef>
            </a:pPr>
            <a:r>
              <a:rPr lang="zh-TW" altLang="en-US" sz="2800" b="1" dirty="0">
                <a:ln>
                  <a:solidFill>
                    <a:srgbClr val="FF0000">
                      <a:alpha val="86000"/>
                    </a:srgbClr>
                  </a:solidFill>
                </a:ln>
                <a:latin typeface="標楷體" pitchFamily="65" charset="-120"/>
                <a:ea typeface="標楷體" pitchFamily="65" charset="-120"/>
              </a:rPr>
              <a:t>本產品有終止妊娠</a:t>
            </a:r>
            <a:r>
              <a:rPr lang="zh-TW" altLang="en-US" sz="2800" b="1" dirty="0" smtClean="0">
                <a:ln>
                  <a:solidFill>
                    <a:srgbClr val="FF0000">
                      <a:alpha val="86000"/>
                    </a:srgbClr>
                  </a:solidFill>
                </a:ln>
                <a:latin typeface="標楷體" pitchFamily="65" charset="-120"/>
                <a:ea typeface="標楷體" pitchFamily="65" charset="-120"/>
              </a:rPr>
              <a:t>作用，孕婦</a:t>
            </a:r>
            <a:r>
              <a:rPr lang="zh-TW" altLang="en-US" sz="2800" b="1" dirty="0">
                <a:ln>
                  <a:solidFill>
                    <a:srgbClr val="FF0000">
                      <a:alpha val="86000"/>
                    </a:srgbClr>
                  </a:solidFill>
                </a:ln>
                <a:latin typeface="標楷體" pitchFamily="65" charset="-120"/>
                <a:ea typeface="標楷體" pitchFamily="65" charset="-120"/>
              </a:rPr>
              <a:t>忌</a:t>
            </a:r>
            <a:r>
              <a:rPr lang="zh-TW" altLang="en-US" sz="2800" b="1" dirty="0" smtClean="0">
                <a:ln>
                  <a:solidFill>
                    <a:srgbClr val="FF0000">
                      <a:alpha val="86000"/>
                    </a:srgbClr>
                  </a:solidFill>
                </a:ln>
                <a:latin typeface="標楷體" pitchFamily="65" charset="-120"/>
                <a:ea typeface="標楷體" pitchFamily="65" charset="-120"/>
              </a:rPr>
              <a:t>服。</a:t>
            </a:r>
            <a:endParaRPr lang="en-US" altLang="zh-TW" sz="2800" b="1" dirty="0">
              <a:ln>
                <a:solidFill>
                  <a:srgbClr val="FF0000">
                    <a:alpha val="86000"/>
                  </a:srgbClr>
                </a:solidFill>
              </a:ln>
              <a:latin typeface="標楷體" pitchFamily="65" charset="-120"/>
              <a:ea typeface="標楷體" pitchFamily="65" charset="-120"/>
            </a:endParaRPr>
          </a:p>
        </p:txBody>
      </p:sp>
      <p:sp>
        <p:nvSpPr>
          <p:cNvPr id="3" name="文字方塊 2"/>
          <p:cNvSpPr txBox="1"/>
          <p:nvPr/>
        </p:nvSpPr>
        <p:spPr>
          <a:xfrm>
            <a:off x="3171617" y="285728"/>
            <a:ext cx="2800767" cy="830997"/>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zh-TW" altLang="en-US" sz="48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pitchFamily="65" charset="-120"/>
                <a:ea typeface="標楷體" pitchFamily="65" charset="-120"/>
              </a:rPr>
              <a:t>食用方法</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animEffect transition="in" filter="fade">
                                      <p:cBhvr>
                                        <p:cTn id="10" dur="1000"/>
                                        <p:tgtEl>
                                          <p:spTgt spid="3"/>
                                        </p:tgtEl>
                                      </p:cBhvr>
                                    </p:animEffect>
                                  </p:childTnLst>
                                </p:cTn>
                              </p:par>
                            </p:childTnLst>
                          </p:cTn>
                        </p:par>
                        <p:par>
                          <p:cTn id="11" fill="hold">
                            <p:stCondLst>
                              <p:cond delay="1000"/>
                            </p:stCondLst>
                            <p:childTnLst>
                              <p:par>
                                <p:cTn id="12" presetID="17" presetClass="entr" presetSubtype="8" fill="hold" grpId="0" nodeType="afterEffect">
                                  <p:stCondLst>
                                    <p:cond delay="0"/>
                                  </p:stCondLst>
                                  <p:childTnLst>
                                    <p:set>
                                      <p:cBhvr>
                                        <p:cTn id="13" dur="1" fill="hold">
                                          <p:stCondLst>
                                            <p:cond delay="0"/>
                                          </p:stCondLst>
                                        </p:cTn>
                                        <p:tgtEl>
                                          <p:spTgt spid="45059">
                                            <p:txEl>
                                              <p:pRg st="0" end="0"/>
                                            </p:txEl>
                                          </p:spTgt>
                                        </p:tgtEl>
                                        <p:attrNameLst>
                                          <p:attrName>style.visibility</p:attrName>
                                        </p:attrNameLst>
                                      </p:cBhvr>
                                      <p:to>
                                        <p:strVal val="visible"/>
                                      </p:to>
                                    </p:set>
                                    <p:anim calcmode="lin" valueType="num">
                                      <p:cBhvr>
                                        <p:cTn id="14" dur="2000" fill="hold"/>
                                        <p:tgtEl>
                                          <p:spTgt spid="45059">
                                            <p:txEl>
                                              <p:pRg st="0" end="0"/>
                                            </p:txEl>
                                          </p:spTgt>
                                        </p:tgtEl>
                                        <p:attrNameLst>
                                          <p:attrName>ppt_x</p:attrName>
                                        </p:attrNameLst>
                                      </p:cBhvr>
                                      <p:tavLst>
                                        <p:tav tm="0">
                                          <p:val>
                                            <p:strVal val="#ppt_x-#ppt_w/2"/>
                                          </p:val>
                                        </p:tav>
                                        <p:tav tm="100000">
                                          <p:val>
                                            <p:strVal val="#ppt_x"/>
                                          </p:val>
                                        </p:tav>
                                      </p:tavLst>
                                    </p:anim>
                                    <p:anim calcmode="lin" valueType="num">
                                      <p:cBhvr>
                                        <p:cTn id="15" dur="2000" fill="hold"/>
                                        <p:tgtEl>
                                          <p:spTgt spid="45059">
                                            <p:txEl>
                                              <p:pRg st="0" end="0"/>
                                            </p:txEl>
                                          </p:spTgt>
                                        </p:tgtEl>
                                        <p:attrNameLst>
                                          <p:attrName>ppt_y</p:attrName>
                                        </p:attrNameLst>
                                      </p:cBhvr>
                                      <p:tavLst>
                                        <p:tav tm="0">
                                          <p:val>
                                            <p:strVal val="#ppt_y"/>
                                          </p:val>
                                        </p:tav>
                                        <p:tav tm="100000">
                                          <p:val>
                                            <p:strVal val="#ppt_y"/>
                                          </p:val>
                                        </p:tav>
                                      </p:tavLst>
                                    </p:anim>
                                    <p:anim calcmode="lin" valueType="num">
                                      <p:cBhvr>
                                        <p:cTn id="16" dur="2000" fill="hold"/>
                                        <p:tgtEl>
                                          <p:spTgt spid="45059">
                                            <p:txEl>
                                              <p:pRg st="0" end="0"/>
                                            </p:txEl>
                                          </p:spTgt>
                                        </p:tgtEl>
                                        <p:attrNameLst>
                                          <p:attrName>ppt_w</p:attrName>
                                        </p:attrNameLst>
                                      </p:cBhvr>
                                      <p:tavLst>
                                        <p:tav tm="0">
                                          <p:val>
                                            <p:fltVal val="0"/>
                                          </p:val>
                                        </p:tav>
                                        <p:tav tm="100000">
                                          <p:val>
                                            <p:strVal val="#ppt_w"/>
                                          </p:val>
                                        </p:tav>
                                      </p:tavLst>
                                    </p:anim>
                                    <p:anim calcmode="lin" valueType="num">
                                      <p:cBhvr>
                                        <p:cTn id="17" dur="2000" fill="hold"/>
                                        <p:tgtEl>
                                          <p:spTgt spid="45059">
                                            <p:txEl>
                                              <p:pRg st="0" end="0"/>
                                            </p:txEl>
                                          </p:spTgt>
                                        </p:tgtEl>
                                        <p:attrNameLst>
                                          <p:attrName>ppt_h</p:attrName>
                                        </p:attrNameLst>
                                      </p:cBhvr>
                                      <p:tavLst>
                                        <p:tav tm="0">
                                          <p:val>
                                            <p:strVal val="#ppt_h"/>
                                          </p:val>
                                        </p:tav>
                                        <p:tav tm="100000">
                                          <p:val>
                                            <p:strVal val="#ppt_h"/>
                                          </p:val>
                                        </p:tav>
                                      </p:tavLst>
                                    </p:anim>
                                  </p:childTnLst>
                                </p:cTn>
                              </p:par>
                            </p:childTnLst>
                          </p:cTn>
                        </p:par>
                        <p:par>
                          <p:cTn id="18" fill="hold">
                            <p:stCondLst>
                              <p:cond delay="3000"/>
                            </p:stCondLst>
                            <p:childTnLst>
                              <p:par>
                                <p:cTn id="19" presetID="17" presetClass="entr" presetSubtype="8" fill="hold" grpId="0" nodeType="afterEffect">
                                  <p:stCondLst>
                                    <p:cond delay="0"/>
                                  </p:stCondLst>
                                  <p:childTnLst>
                                    <p:set>
                                      <p:cBhvr>
                                        <p:cTn id="20" dur="1" fill="hold">
                                          <p:stCondLst>
                                            <p:cond delay="0"/>
                                          </p:stCondLst>
                                        </p:cTn>
                                        <p:tgtEl>
                                          <p:spTgt spid="45059">
                                            <p:txEl>
                                              <p:pRg st="1" end="1"/>
                                            </p:txEl>
                                          </p:spTgt>
                                        </p:tgtEl>
                                        <p:attrNameLst>
                                          <p:attrName>style.visibility</p:attrName>
                                        </p:attrNameLst>
                                      </p:cBhvr>
                                      <p:to>
                                        <p:strVal val="visible"/>
                                      </p:to>
                                    </p:set>
                                    <p:anim calcmode="lin" valueType="num">
                                      <p:cBhvr>
                                        <p:cTn id="21" dur="2000" fill="hold"/>
                                        <p:tgtEl>
                                          <p:spTgt spid="45059">
                                            <p:txEl>
                                              <p:pRg st="1" end="1"/>
                                            </p:txEl>
                                          </p:spTgt>
                                        </p:tgtEl>
                                        <p:attrNameLst>
                                          <p:attrName>ppt_x</p:attrName>
                                        </p:attrNameLst>
                                      </p:cBhvr>
                                      <p:tavLst>
                                        <p:tav tm="0">
                                          <p:val>
                                            <p:strVal val="#ppt_x-#ppt_w/2"/>
                                          </p:val>
                                        </p:tav>
                                        <p:tav tm="100000">
                                          <p:val>
                                            <p:strVal val="#ppt_x"/>
                                          </p:val>
                                        </p:tav>
                                      </p:tavLst>
                                    </p:anim>
                                    <p:anim calcmode="lin" valueType="num">
                                      <p:cBhvr>
                                        <p:cTn id="22" dur="2000" fill="hold"/>
                                        <p:tgtEl>
                                          <p:spTgt spid="45059">
                                            <p:txEl>
                                              <p:pRg st="1" end="1"/>
                                            </p:txEl>
                                          </p:spTgt>
                                        </p:tgtEl>
                                        <p:attrNameLst>
                                          <p:attrName>ppt_y</p:attrName>
                                        </p:attrNameLst>
                                      </p:cBhvr>
                                      <p:tavLst>
                                        <p:tav tm="0">
                                          <p:val>
                                            <p:strVal val="#ppt_y"/>
                                          </p:val>
                                        </p:tav>
                                        <p:tav tm="100000">
                                          <p:val>
                                            <p:strVal val="#ppt_y"/>
                                          </p:val>
                                        </p:tav>
                                      </p:tavLst>
                                    </p:anim>
                                    <p:anim calcmode="lin" valueType="num">
                                      <p:cBhvr>
                                        <p:cTn id="23" dur="2000" fill="hold"/>
                                        <p:tgtEl>
                                          <p:spTgt spid="45059">
                                            <p:txEl>
                                              <p:pRg st="1" end="1"/>
                                            </p:txEl>
                                          </p:spTgt>
                                        </p:tgtEl>
                                        <p:attrNameLst>
                                          <p:attrName>ppt_w</p:attrName>
                                        </p:attrNameLst>
                                      </p:cBhvr>
                                      <p:tavLst>
                                        <p:tav tm="0">
                                          <p:val>
                                            <p:fltVal val="0"/>
                                          </p:val>
                                        </p:tav>
                                        <p:tav tm="100000">
                                          <p:val>
                                            <p:strVal val="#ppt_w"/>
                                          </p:val>
                                        </p:tav>
                                      </p:tavLst>
                                    </p:anim>
                                    <p:anim calcmode="lin" valueType="num">
                                      <p:cBhvr>
                                        <p:cTn id="24" dur="2000" fill="hold"/>
                                        <p:tgtEl>
                                          <p:spTgt spid="45059">
                                            <p:txEl>
                                              <p:pRg st="1" end="1"/>
                                            </p:txEl>
                                          </p:spTgt>
                                        </p:tgtEl>
                                        <p:attrNameLst>
                                          <p:attrName>ppt_h</p:attrName>
                                        </p:attrNameLst>
                                      </p:cBhvr>
                                      <p:tavLst>
                                        <p:tav tm="0">
                                          <p:val>
                                            <p:strVal val="#ppt_h"/>
                                          </p:val>
                                        </p:tav>
                                        <p:tav tm="100000">
                                          <p:val>
                                            <p:strVal val="#ppt_h"/>
                                          </p:val>
                                        </p:tav>
                                      </p:tavLst>
                                    </p:anim>
                                  </p:childTnLst>
                                </p:cTn>
                              </p:par>
                            </p:childTnLst>
                          </p:cTn>
                        </p:par>
                        <p:par>
                          <p:cTn id="25" fill="hold">
                            <p:stCondLst>
                              <p:cond delay="5000"/>
                            </p:stCondLst>
                            <p:childTnLst>
                              <p:par>
                                <p:cTn id="26" presetID="17" presetClass="entr" presetSubtype="8" fill="hold" grpId="0" nodeType="afterEffect">
                                  <p:stCondLst>
                                    <p:cond delay="0"/>
                                  </p:stCondLst>
                                  <p:childTnLst>
                                    <p:set>
                                      <p:cBhvr>
                                        <p:cTn id="27" dur="1" fill="hold">
                                          <p:stCondLst>
                                            <p:cond delay="0"/>
                                          </p:stCondLst>
                                        </p:cTn>
                                        <p:tgtEl>
                                          <p:spTgt spid="45059">
                                            <p:txEl>
                                              <p:pRg st="2" end="2"/>
                                            </p:txEl>
                                          </p:spTgt>
                                        </p:tgtEl>
                                        <p:attrNameLst>
                                          <p:attrName>style.visibility</p:attrName>
                                        </p:attrNameLst>
                                      </p:cBhvr>
                                      <p:to>
                                        <p:strVal val="visible"/>
                                      </p:to>
                                    </p:set>
                                    <p:anim calcmode="lin" valueType="num">
                                      <p:cBhvr>
                                        <p:cTn id="28" dur="2000" fill="hold"/>
                                        <p:tgtEl>
                                          <p:spTgt spid="45059">
                                            <p:txEl>
                                              <p:pRg st="2" end="2"/>
                                            </p:txEl>
                                          </p:spTgt>
                                        </p:tgtEl>
                                        <p:attrNameLst>
                                          <p:attrName>ppt_x</p:attrName>
                                        </p:attrNameLst>
                                      </p:cBhvr>
                                      <p:tavLst>
                                        <p:tav tm="0">
                                          <p:val>
                                            <p:strVal val="#ppt_x-#ppt_w/2"/>
                                          </p:val>
                                        </p:tav>
                                        <p:tav tm="100000">
                                          <p:val>
                                            <p:strVal val="#ppt_x"/>
                                          </p:val>
                                        </p:tav>
                                      </p:tavLst>
                                    </p:anim>
                                    <p:anim calcmode="lin" valueType="num">
                                      <p:cBhvr>
                                        <p:cTn id="29" dur="2000" fill="hold"/>
                                        <p:tgtEl>
                                          <p:spTgt spid="45059">
                                            <p:txEl>
                                              <p:pRg st="2" end="2"/>
                                            </p:txEl>
                                          </p:spTgt>
                                        </p:tgtEl>
                                        <p:attrNameLst>
                                          <p:attrName>ppt_y</p:attrName>
                                        </p:attrNameLst>
                                      </p:cBhvr>
                                      <p:tavLst>
                                        <p:tav tm="0">
                                          <p:val>
                                            <p:strVal val="#ppt_y"/>
                                          </p:val>
                                        </p:tav>
                                        <p:tav tm="100000">
                                          <p:val>
                                            <p:strVal val="#ppt_y"/>
                                          </p:val>
                                        </p:tav>
                                      </p:tavLst>
                                    </p:anim>
                                    <p:anim calcmode="lin" valueType="num">
                                      <p:cBhvr>
                                        <p:cTn id="30" dur="2000" fill="hold"/>
                                        <p:tgtEl>
                                          <p:spTgt spid="45059">
                                            <p:txEl>
                                              <p:pRg st="2" end="2"/>
                                            </p:txEl>
                                          </p:spTgt>
                                        </p:tgtEl>
                                        <p:attrNameLst>
                                          <p:attrName>ppt_w</p:attrName>
                                        </p:attrNameLst>
                                      </p:cBhvr>
                                      <p:tavLst>
                                        <p:tav tm="0">
                                          <p:val>
                                            <p:fltVal val="0"/>
                                          </p:val>
                                        </p:tav>
                                        <p:tav tm="100000">
                                          <p:val>
                                            <p:strVal val="#ppt_w"/>
                                          </p:val>
                                        </p:tav>
                                      </p:tavLst>
                                    </p:anim>
                                    <p:anim calcmode="lin" valueType="num">
                                      <p:cBhvr>
                                        <p:cTn id="31" dur="2000" fill="hold"/>
                                        <p:tgtEl>
                                          <p:spTgt spid="45059">
                                            <p:txEl>
                                              <p:pRg st="2" end="2"/>
                                            </p:txEl>
                                          </p:spTgt>
                                        </p:tgtEl>
                                        <p:attrNameLst>
                                          <p:attrName>ppt_h</p:attrName>
                                        </p:attrNameLst>
                                      </p:cBhvr>
                                      <p:tavLst>
                                        <p:tav tm="0">
                                          <p:val>
                                            <p:strVal val="#ppt_h"/>
                                          </p:val>
                                        </p:tav>
                                        <p:tav tm="100000">
                                          <p:val>
                                            <p:strVal val="#ppt_h"/>
                                          </p:val>
                                        </p:tav>
                                      </p:tavLst>
                                    </p:anim>
                                  </p:childTnLst>
                                </p:cTn>
                              </p:par>
                            </p:childTnLst>
                          </p:cTn>
                        </p:par>
                        <p:par>
                          <p:cTn id="32" fill="hold">
                            <p:stCondLst>
                              <p:cond delay="7000"/>
                            </p:stCondLst>
                            <p:childTnLst>
                              <p:par>
                                <p:cTn id="33" presetID="17" presetClass="entr" presetSubtype="8" fill="hold" grpId="0" nodeType="afterEffect">
                                  <p:stCondLst>
                                    <p:cond delay="0"/>
                                  </p:stCondLst>
                                  <p:childTnLst>
                                    <p:set>
                                      <p:cBhvr>
                                        <p:cTn id="34" dur="1" fill="hold">
                                          <p:stCondLst>
                                            <p:cond delay="0"/>
                                          </p:stCondLst>
                                        </p:cTn>
                                        <p:tgtEl>
                                          <p:spTgt spid="45059">
                                            <p:txEl>
                                              <p:pRg st="3" end="3"/>
                                            </p:txEl>
                                          </p:spTgt>
                                        </p:tgtEl>
                                        <p:attrNameLst>
                                          <p:attrName>style.visibility</p:attrName>
                                        </p:attrNameLst>
                                      </p:cBhvr>
                                      <p:to>
                                        <p:strVal val="visible"/>
                                      </p:to>
                                    </p:set>
                                    <p:anim calcmode="lin" valueType="num">
                                      <p:cBhvr>
                                        <p:cTn id="35" dur="2000" fill="hold"/>
                                        <p:tgtEl>
                                          <p:spTgt spid="45059">
                                            <p:txEl>
                                              <p:pRg st="3" end="3"/>
                                            </p:txEl>
                                          </p:spTgt>
                                        </p:tgtEl>
                                        <p:attrNameLst>
                                          <p:attrName>ppt_x</p:attrName>
                                        </p:attrNameLst>
                                      </p:cBhvr>
                                      <p:tavLst>
                                        <p:tav tm="0">
                                          <p:val>
                                            <p:strVal val="#ppt_x-#ppt_w/2"/>
                                          </p:val>
                                        </p:tav>
                                        <p:tav tm="100000">
                                          <p:val>
                                            <p:strVal val="#ppt_x"/>
                                          </p:val>
                                        </p:tav>
                                      </p:tavLst>
                                    </p:anim>
                                    <p:anim calcmode="lin" valueType="num">
                                      <p:cBhvr>
                                        <p:cTn id="36" dur="2000" fill="hold"/>
                                        <p:tgtEl>
                                          <p:spTgt spid="45059">
                                            <p:txEl>
                                              <p:pRg st="3" end="3"/>
                                            </p:txEl>
                                          </p:spTgt>
                                        </p:tgtEl>
                                        <p:attrNameLst>
                                          <p:attrName>ppt_y</p:attrName>
                                        </p:attrNameLst>
                                      </p:cBhvr>
                                      <p:tavLst>
                                        <p:tav tm="0">
                                          <p:val>
                                            <p:strVal val="#ppt_y"/>
                                          </p:val>
                                        </p:tav>
                                        <p:tav tm="100000">
                                          <p:val>
                                            <p:strVal val="#ppt_y"/>
                                          </p:val>
                                        </p:tav>
                                      </p:tavLst>
                                    </p:anim>
                                    <p:anim calcmode="lin" valueType="num">
                                      <p:cBhvr>
                                        <p:cTn id="37" dur="2000" fill="hold"/>
                                        <p:tgtEl>
                                          <p:spTgt spid="45059">
                                            <p:txEl>
                                              <p:pRg st="3" end="3"/>
                                            </p:txEl>
                                          </p:spTgt>
                                        </p:tgtEl>
                                        <p:attrNameLst>
                                          <p:attrName>ppt_w</p:attrName>
                                        </p:attrNameLst>
                                      </p:cBhvr>
                                      <p:tavLst>
                                        <p:tav tm="0">
                                          <p:val>
                                            <p:fltVal val="0"/>
                                          </p:val>
                                        </p:tav>
                                        <p:tav tm="100000">
                                          <p:val>
                                            <p:strVal val="#ppt_w"/>
                                          </p:val>
                                        </p:tav>
                                      </p:tavLst>
                                    </p:anim>
                                    <p:anim calcmode="lin" valueType="num">
                                      <p:cBhvr>
                                        <p:cTn id="38" dur="2000" fill="hold"/>
                                        <p:tgtEl>
                                          <p:spTgt spid="45059">
                                            <p:txEl>
                                              <p:pRg st="3" end="3"/>
                                            </p:txEl>
                                          </p:spTgt>
                                        </p:tgtEl>
                                        <p:attrNameLst>
                                          <p:attrName>ppt_h</p:attrName>
                                        </p:attrNameLst>
                                      </p:cBhvr>
                                      <p:tavLst>
                                        <p:tav tm="0">
                                          <p:val>
                                            <p:strVal val="#ppt_h"/>
                                          </p:val>
                                        </p:tav>
                                        <p:tav tm="100000">
                                          <p:val>
                                            <p:strVal val="#ppt_h"/>
                                          </p:val>
                                        </p:tav>
                                      </p:tavLst>
                                    </p:anim>
                                  </p:childTnLst>
                                </p:cTn>
                              </p:par>
                            </p:childTnLst>
                          </p:cTn>
                        </p:par>
                        <p:par>
                          <p:cTn id="39" fill="hold">
                            <p:stCondLst>
                              <p:cond delay="9000"/>
                            </p:stCondLst>
                            <p:childTnLst>
                              <p:par>
                                <p:cTn id="40" presetID="17" presetClass="entr" presetSubtype="8" fill="hold" grpId="0" nodeType="afterEffect">
                                  <p:stCondLst>
                                    <p:cond delay="0"/>
                                  </p:stCondLst>
                                  <p:childTnLst>
                                    <p:set>
                                      <p:cBhvr>
                                        <p:cTn id="41" dur="1" fill="hold">
                                          <p:stCondLst>
                                            <p:cond delay="0"/>
                                          </p:stCondLst>
                                        </p:cTn>
                                        <p:tgtEl>
                                          <p:spTgt spid="45059">
                                            <p:txEl>
                                              <p:pRg st="4" end="4"/>
                                            </p:txEl>
                                          </p:spTgt>
                                        </p:tgtEl>
                                        <p:attrNameLst>
                                          <p:attrName>style.visibility</p:attrName>
                                        </p:attrNameLst>
                                      </p:cBhvr>
                                      <p:to>
                                        <p:strVal val="visible"/>
                                      </p:to>
                                    </p:set>
                                    <p:anim calcmode="lin" valueType="num">
                                      <p:cBhvr>
                                        <p:cTn id="42" dur="2000" fill="hold"/>
                                        <p:tgtEl>
                                          <p:spTgt spid="45059">
                                            <p:txEl>
                                              <p:pRg st="4" end="4"/>
                                            </p:txEl>
                                          </p:spTgt>
                                        </p:tgtEl>
                                        <p:attrNameLst>
                                          <p:attrName>ppt_x</p:attrName>
                                        </p:attrNameLst>
                                      </p:cBhvr>
                                      <p:tavLst>
                                        <p:tav tm="0">
                                          <p:val>
                                            <p:strVal val="#ppt_x-#ppt_w/2"/>
                                          </p:val>
                                        </p:tav>
                                        <p:tav tm="100000">
                                          <p:val>
                                            <p:strVal val="#ppt_x"/>
                                          </p:val>
                                        </p:tav>
                                      </p:tavLst>
                                    </p:anim>
                                    <p:anim calcmode="lin" valueType="num">
                                      <p:cBhvr>
                                        <p:cTn id="43" dur="2000" fill="hold"/>
                                        <p:tgtEl>
                                          <p:spTgt spid="45059">
                                            <p:txEl>
                                              <p:pRg st="4" end="4"/>
                                            </p:txEl>
                                          </p:spTgt>
                                        </p:tgtEl>
                                        <p:attrNameLst>
                                          <p:attrName>ppt_y</p:attrName>
                                        </p:attrNameLst>
                                      </p:cBhvr>
                                      <p:tavLst>
                                        <p:tav tm="0">
                                          <p:val>
                                            <p:strVal val="#ppt_y"/>
                                          </p:val>
                                        </p:tav>
                                        <p:tav tm="100000">
                                          <p:val>
                                            <p:strVal val="#ppt_y"/>
                                          </p:val>
                                        </p:tav>
                                      </p:tavLst>
                                    </p:anim>
                                    <p:anim calcmode="lin" valueType="num">
                                      <p:cBhvr>
                                        <p:cTn id="44" dur="2000" fill="hold"/>
                                        <p:tgtEl>
                                          <p:spTgt spid="45059">
                                            <p:txEl>
                                              <p:pRg st="4" end="4"/>
                                            </p:txEl>
                                          </p:spTgt>
                                        </p:tgtEl>
                                        <p:attrNameLst>
                                          <p:attrName>ppt_w</p:attrName>
                                        </p:attrNameLst>
                                      </p:cBhvr>
                                      <p:tavLst>
                                        <p:tav tm="0">
                                          <p:val>
                                            <p:fltVal val="0"/>
                                          </p:val>
                                        </p:tav>
                                        <p:tav tm="100000">
                                          <p:val>
                                            <p:strVal val="#ppt_w"/>
                                          </p:val>
                                        </p:tav>
                                      </p:tavLst>
                                    </p:anim>
                                    <p:anim calcmode="lin" valueType="num">
                                      <p:cBhvr>
                                        <p:cTn id="45" dur="2000" fill="hold"/>
                                        <p:tgtEl>
                                          <p:spTgt spid="45059">
                                            <p:txEl>
                                              <p:pRg st="4" end="4"/>
                                            </p:txEl>
                                          </p:spTgt>
                                        </p:tgtEl>
                                        <p:attrNameLst>
                                          <p:attrName>ppt_h</p:attrName>
                                        </p:attrNameLst>
                                      </p:cBhvr>
                                      <p:tavLst>
                                        <p:tav tm="0">
                                          <p:val>
                                            <p:strVal val="#ppt_h"/>
                                          </p:val>
                                        </p:tav>
                                        <p:tav tm="100000">
                                          <p:val>
                                            <p:strVal val="#ppt_h"/>
                                          </p:val>
                                        </p:tav>
                                      </p:tavLst>
                                    </p:anim>
                                  </p:childTnLst>
                                </p:cTn>
                              </p:par>
                            </p:childTnLst>
                          </p:cTn>
                        </p:par>
                        <p:par>
                          <p:cTn id="46" fill="hold">
                            <p:stCondLst>
                              <p:cond delay="11000"/>
                            </p:stCondLst>
                            <p:childTnLst>
                              <p:par>
                                <p:cTn id="47" presetID="17" presetClass="entr" presetSubtype="8" fill="hold" grpId="0" nodeType="afterEffect">
                                  <p:stCondLst>
                                    <p:cond delay="0"/>
                                  </p:stCondLst>
                                  <p:childTnLst>
                                    <p:set>
                                      <p:cBhvr>
                                        <p:cTn id="48" dur="1" fill="hold">
                                          <p:stCondLst>
                                            <p:cond delay="0"/>
                                          </p:stCondLst>
                                        </p:cTn>
                                        <p:tgtEl>
                                          <p:spTgt spid="45059">
                                            <p:txEl>
                                              <p:pRg st="5" end="5"/>
                                            </p:txEl>
                                          </p:spTgt>
                                        </p:tgtEl>
                                        <p:attrNameLst>
                                          <p:attrName>style.visibility</p:attrName>
                                        </p:attrNameLst>
                                      </p:cBhvr>
                                      <p:to>
                                        <p:strVal val="visible"/>
                                      </p:to>
                                    </p:set>
                                    <p:anim calcmode="lin" valueType="num">
                                      <p:cBhvr>
                                        <p:cTn id="49" dur="2000" fill="hold"/>
                                        <p:tgtEl>
                                          <p:spTgt spid="45059">
                                            <p:txEl>
                                              <p:pRg st="5" end="5"/>
                                            </p:txEl>
                                          </p:spTgt>
                                        </p:tgtEl>
                                        <p:attrNameLst>
                                          <p:attrName>ppt_x</p:attrName>
                                        </p:attrNameLst>
                                      </p:cBhvr>
                                      <p:tavLst>
                                        <p:tav tm="0">
                                          <p:val>
                                            <p:strVal val="#ppt_x-#ppt_w/2"/>
                                          </p:val>
                                        </p:tav>
                                        <p:tav tm="100000">
                                          <p:val>
                                            <p:strVal val="#ppt_x"/>
                                          </p:val>
                                        </p:tav>
                                      </p:tavLst>
                                    </p:anim>
                                    <p:anim calcmode="lin" valueType="num">
                                      <p:cBhvr>
                                        <p:cTn id="50" dur="2000" fill="hold"/>
                                        <p:tgtEl>
                                          <p:spTgt spid="45059">
                                            <p:txEl>
                                              <p:pRg st="5" end="5"/>
                                            </p:txEl>
                                          </p:spTgt>
                                        </p:tgtEl>
                                        <p:attrNameLst>
                                          <p:attrName>ppt_y</p:attrName>
                                        </p:attrNameLst>
                                      </p:cBhvr>
                                      <p:tavLst>
                                        <p:tav tm="0">
                                          <p:val>
                                            <p:strVal val="#ppt_y"/>
                                          </p:val>
                                        </p:tav>
                                        <p:tav tm="100000">
                                          <p:val>
                                            <p:strVal val="#ppt_y"/>
                                          </p:val>
                                        </p:tav>
                                      </p:tavLst>
                                    </p:anim>
                                    <p:anim calcmode="lin" valueType="num">
                                      <p:cBhvr>
                                        <p:cTn id="51" dur="2000" fill="hold"/>
                                        <p:tgtEl>
                                          <p:spTgt spid="45059">
                                            <p:txEl>
                                              <p:pRg st="5" end="5"/>
                                            </p:txEl>
                                          </p:spTgt>
                                        </p:tgtEl>
                                        <p:attrNameLst>
                                          <p:attrName>ppt_w</p:attrName>
                                        </p:attrNameLst>
                                      </p:cBhvr>
                                      <p:tavLst>
                                        <p:tav tm="0">
                                          <p:val>
                                            <p:fltVal val="0"/>
                                          </p:val>
                                        </p:tav>
                                        <p:tav tm="100000">
                                          <p:val>
                                            <p:strVal val="#ppt_w"/>
                                          </p:val>
                                        </p:tav>
                                      </p:tavLst>
                                    </p:anim>
                                    <p:anim calcmode="lin" valueType="num">
                                      <p:cBhvr>
                                        <p:cTn id="52" dur="2000" fill="hold"/>
                                        <p:tgtEl>
                                          <p:spTgt spid="45059">
                                            <p:txEl>
                                              <p:pRg st="5" end="5"/>
                                            </p:txEl>
                                          </p:spTgt>
                                        </p:tgtEl>
                                        <p:attrNameLst>
                                          <p:attrName>ppt_h</p:attrName>
                                        </p:attrNameLst>
                                      </p:cBhvr>
                                      <p:tavLst>
                                        <p:tav tm="0">
                                          <p:val>
                                            <p:strVal val="#ppt_h"/>
                                          </p:val>
                                        </p:tav>
                                        <p:tav tm="100000">
                                          <p:val>
                                            <p:strVal val="#ppt_h"/>
                                          </p:val>
                                        </p:tav>
                                      </p:tavLst>
                                    </p:anim>
                                  </p:childTnLst>
                                </p:cTn>
                              </p:par>
                            </p:childTnLst>
                          </p:cTn>
                        </p:par>
                        <p:par>
                          <p:cTn id="53" fill="hold">
                            <p:stCondLst>
                              <p:cond delay="13000"/>
                            </p:stCondLst>
                            <p:childTnLst>
                              <p:par>
                                <p:cTn id="54" presetID="17" presetClass="entr" presetSubtype="8" fill="hold" grpId="0" nodeType="afterEffect">
                                  <p:stCondLst>
                                    <p:cond delay="0"/>
                                  </p:stCondLst>
                                  <p:childTnLst>
                                    <p:set>
                                      <p:cBhvr>
                                        <p:cTn id="55" dur="1" fill="hold">
                                          <p:stCondLst>
                                            <p:cond delay="0"/>
                                          </p:stCondLst>
                                        </p:cTn>
                                        <p:tgtEl>
                                          <p:spTgt spid="45059">
                                            <p:txEl>
                                              <p:pRg st="6" end="6"/>
                                            </p:txEl>
                                          </p:spTgt>
                                        </p:tgtEl>
                                        <p:attrNameLst>
                                          <p:attrName>style.visibility</p:attrName>
                                        </p:attrNameLst>
                                      </p:cBhvr>
                                      <p:to>
                                        <p:strVal val="visible"/>
                                      </p:to>
                                    </p:set>
                                    <p:anim calcmode="lin" valueType="num">
                                      <p:cBhvr>
                                        <p:cTn id="56" dur="2000" fill="hold"/>
                                        <p:tgtEl>
                                          <p:spTgt spid="45059">
                                            <p:txEl>
                                              <p:pRg st="6" end="6"/>
                                            </p:txEl>
                                          </p:spTgt>
                                        </p:tgtEl>
                                        <p:attrNameLst>
                                          <p:attrName>ppt_x</p:attrName>
                                        </p:attrNameLst>
                                      </p:cBhvr>
                                      <p:tavLst>
                                        <p:tav tm="0">
                                          <p:val>
                                            <p:strVal val="#ppt_x-#ppt_w/2"/>
                                          </p:val>
                                        </p:tav>
                                        <p:tav tm="100000">
                                          <p:val>
                                            <p:strVal val="#ppt_x"/>
                                          </p:val>
                                        </p:tav>
                                      </p:tavLst>
                                    </p:anim>
                                    <p:anim calcmode="lin" valueType="num">
                                      <p:cBhvr>
                                        <p:cTn id="57" dur="2000" fill="hold"/>
                                        <p:tgtEl>
                                          <p:spTgt spid="45059">
                                            <p:txEl>
                                              <p:pRg st="6" end="6"/>
                                            </p:txEl>
                                          </p:spTgt>
                                        </p:tgtEl>
                                        <p:attrNameLst>
                                          <p:attrName>ppt_y</p:attrName>
                                        </p:attrNameLst>
                                      </p:cBhvr>
                                      <p:tavLst>
                                        <p:tav tm="0">
                                          <p:val>
                                            <p:strVal val="#ppt_y"/>
                                          </p:val>
                                        </p:tav>
                                        <p:tav tm="100000">
                                          <p:val>
                                            <p:strVal val="#ppt_y"/>
                                          </p:val>
                                        </p:tav>
                                      </p:tavLst>
                                    </p:anim>
                                    <p:anim calcmode="lin" valueType="num">
                                      <p:cBhvr>
                                        <p:cTn id="58" dur="2000" fill="hold"/>
                                        <p:tgtEl>
                                          <p:spTgt spid="45059">
                                            <p:txEl>
                                              <p:pRg st="6" end="6"/>
                                            </p:txEl>
                                          </p:spTgt>
                                        </p:tgtEl>
                                        <p:attrNameLst>
                                          <p:attrName>ppt_w</p:attrName>
                                        </p:attrNameLst>
                                      </p:cBhvr>
                                      <p:tavLst>
                                        <p:tav tm="0">
                                          <p:val>
                                            <p:fltVal val="0"/>
                                          </p:val>
                                        </p:tav>
                                        <p:tav tm="100000">
                                          <p:val>
                                            <p:strVal val="#ppt_w"/>
                                          </p:val>
                                        </p:tav>
                                      </p:tavLst>
                                    </p:anim>
                                    <p:anim calcmode="lin" valueType="num">
                                      <p:cBhvr>
                                        <p:cTn id="59" dur="2000" fill="hold"/>
                                        <p:tgtEl>
                                          <p:spTgt spid="45059">
                                            <p:txEl>
                                              <p:pRg st="6" end="6"/>
                                            </p:txEl>
                                          </p:spTgt>
                                        </p:tgtEl>
                                        <p:attrNameLst>
                                          <p:attrName>ppt_h</p:attrName>
                                        </p:attrNameLst>
                                      </p:cBhvr>
                                      <p:tavLst>
                                        <p:tav tm="0">
                                          <p:val>
                                            <p:strVal val="#ppt_h"/>
                                          </p:val>
                                        </p:tav>
                                        <p:tav tm="100000">
                                          <p:val>
                                            <p:strVal val="#ppt_h"/>
                                          </p:val>
                                        </p:tav>
                                      </p:tavLst>
                                    </p:anim>
                                  </p:childTnLst>
                                </p:cTn>
                              </p:par>
                            </p:childTnLst>
                          </p:cTn>
                        </p:par>
                        <p:par>
                          <p:cTn id="60" fill="hold">
                            <p:stCondLst>
                              <p:cond delay="15000"/>
                            </p:stCondLst>
                            <p:childTnLst>
                              <p:par>
                                <p:cTn id="61" presetID="17" presetClass="entr" presetSubtype="8" fill="hold" grpId="0" nodeType="afterEffect">
                                  <p:stCondLst>
                                    <p:cond delay="0"/>
                                  </p:stCondLst>
                                  <p:childTnLst>
                                    <p:set>
                                      <p:cBhvr>
                                        <p:cTn id="62" dur="1" fill="hold">
                                          <p:stCondLst>
                                            <p:cond delay="0"/>
                                          </p:stCondLst>
                                        </p:cTn>
                                        <p:tgtEl>
                                          <p:spTgt spid="45059">
                                            <p:txEl>
                                              <p:pRg st="7" end="7"/>
                                            </p:txEl>
                                          </p:spTgt>
                                        </p:tgtEl>
                                        <p:attrNameLst>
                                          <p:attrName>style.visibility</p:attrName>
                                        </p:attrNameLst>
                                      </p:cBhvr>
                                      <p:to>
                                        <p:strVal val="visible"/>
                                      </p:to>
                                    </p:set>
                                    <p:anim calcmode="lin" valueType="num">
                                      <p:cBhvr>
                                        <p:cTn id="63" dur="2000" fill="hold"/>
                                        <p:tgtEl>
                                          <p:spTgt spid="45059">
                                            <p:txEl>
                                              <p:pRg st="7" end="7"/>
                                            </p:txEl>
                                          </p:spTgt>
                                        </p:tgtEl>
                                        <p:attrNameLst>
                                          <p:attrName>ppt_x</p:attrName>
                                        </p:attrNameLst>
                                      </p:cBhvr>
                                      <p:tavLst>
                                        <p:tav tm="0">
                                          <p:val>
                                            <p:strVal val="#ppt_x-#ppt_w/2"/>
                                          </p:val>
                                        </p:tav>
                                        <p:tav tm="100000">
                                          <p:val>
                                            <p:strVal val="#ppt_x"/>
                                          </p:val>
                                        </p:tav>
                                      </p:tavLst>
                                    </p:anim>
                                    <p:anim calcmode="lin" valueType="num">
                                      <p:cBhvr>
                                        <p:cTn id="64" dur="2000" fill="hold"/>
                                        <p:tgtEl>
                                          <p:spTgt spid="45059">
                                            <p:txEl>
                                              <p:pRg st="7" end="7"/>
                                            </p:txEl>
                                          </p:spTgt>
                                        </p:tgtEl>
                                        <p:attrNameLst>
                                          <p:attrName>ppt_y</p:attrName>
                                        </p:attrNameLst>
                                      </p:cBhvr>
                                      <p:tavLst>
                                        <p:tav tm="0">
                                          <p:val>
                                            <p:strVal val="#ppt_y"/>
                                          </p:val>
                                        </p:tav>
                                        <p:tav tm="100000">
                                          <p:val>
                                            <p:strVal val="#ppt_y"/>
                                          </p:val>
                                        </p:tav>
                                      </p:tavLst>
                                    </p:anim>
                                    <p:anim calcmode="lin" valueType="num">
                                      <p:cBhvr>
                                        <p:cTn id="65" dur="2000" fill="hold"/>
                                        <p:tgtEl>
                                          <p:spTgt spid="45059">
                                            <p:txEl>
                                              <p:pRg st="7" end="7"/>
                                            </p:txEl>
                                          </p:spTgt>
                                        </p:tgtEl>
                                        <p:attrNameLst>
                                          <p:attrName>ppt_w</p:attrName>
                                        </p:attrNameLst>
                                      </p:cBhvr>
                                      <p:tavLst>
                                        <p:tav tm="0">
                                          <p:val>
                                            <p:fltVal val="0"/>
                                          </p:val>
                                        </p:tav>
                                        <p:tav tm="100000">
                                          <p:val>
                                            <p:strVal val="#ppt_w"/>
                                          </p:val>
                                        </p:tav>
                                      </p:tavLst>
                                    </p:anim>
                                    <p:anim calcmode="lin" valueType="num">
                                      <p:cBhvr>
                                        <p:cTn id="66" dur="2000" fill="hold"/>
                                        <p:tgtEl>
                                          <p:spTgt spid="45059">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P spid="3" grpId="0"/>
    </p:bldLst>
  </p:timing>
</p:sld>
</file>

<file path=ppt/theme/theme1.xml><?xml version="1.0" encoding="utf-8"?>
<a:theme xmlns:a="http://schemas.openxmlformats.org/drawingml/2006/main" name="自然-1">
  <a:themeElements>
    <a:clrScheme name="">
      <a:dk1>
        <a:srgbClr val="080808"/>
      </a:dk1>
      <a:lt1>
        <a:srgbClr val="FFFFFF"/>
      </a:lt1>
      <a:dk2>
        <a:srgbClr val="003736"/>
      </a:dk2>
      <a:lt2>
        <a:srgbClr val="EAEAEA"/>
      </a:lt2>
      <a:accent1>
        <a:srgbClr val="568240"/>
      </a:accent1>
      <a:accent2>
        <a:srgbClr val="FF9900"/>
      </a:accent2>
      <a:accent3>
        <a:srgbClr val="AAAEAE"/>
      </a:accent3>
      <a:accent4>
        <a:srgbClr val="DADADA"/>
      </a:accent4>
      <a:accent5>
        <a:srgbClr val="B4C1AF"/>
      </a:accent5>
      <a:accent6>
        <a:srgbClr val="E78A00"/>
      </a:accent6>
      <a:hlink>
        <a:srgbClr val="D60093"/>
      </a:hlink>
      <a:folHlink>
        <a:srgbClr val="6600FF"/>
      </a:folHlink>
    </a:clrScheme>
    <a:fontScheme name="Office 佈景主題">
      <a:majorFont>
        <a:latin typeface="Arial"/>
        <a:ea typeface="華康新儷粗黑"/>
        <a:cs typeface=""/>
      </a:majorFont>
      <a:minorFont>
        <a:latin typeface="Arial"/>
        <a:ea typeface="華康新儷粗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Office 佈景主題 1">
        <a:dk1>
          <a:srgbClr val="000044"/>
        </a:dk1>
        <a:lt1>
          <a:srgbClr val="FFFFFF"/>
        </a:lt1>
        <a:dk2>
          <a:srgbClr val="000066"/>
        </a:dk2>
        <a:lt2>
          <a:srgbClr val="FFCC00"/>
        </a:lt2>
        <a:accent1>
          <a:srgbClr val="9CE157"/>
        </a:accent1>
        <a:accent2>
          <a:srgbClr val="2663A0"/>
        </a:accent2>
        <a:accent3>
          <a:srgbClr val="AAAAB8"/>
        </a:accent3>
        <a:accent4>
          <a:srgbClr val="DADADA"/>
        </a:accent4>
        <a:accent5>
          <a:srgbClr val="CBEEB4"/>
        </a:accent5>
        <a:accent6>
          <a:srgbClr val="215991"/>
        </a:accent6>
        <a:hlink>
          <a:srgbClr val="F98D43"/>
        </a:hlink>
        <a:folHlink>
          <a:srgbClr val="CC3300"/>
        </a:folHlink>
      </a:clrScheme>
      <a:clrMap bg1="dk2" tx1="lt1" bg2="dk1" tx2="lt2" accent1="accent1" accent2="accent2" accent3="accent3" accent4="accent4" accent5="accent5" accent6="accent6" hlink="hlink" folHlink="folHlink"/>
    </a:extraClrScheme>
    <a:extraClrScheme>
      <a:clrScheme name="Office 佈景主題 2">
        <a:dk1>
          <a:srgbClr val="000066"/>
        </a:dk1>
        <a:lt1>
          <a:srgbClr val="9CC2E8"/>
        </a:lt1>
        <a:dk2>
          <a:srgbClr val="4D4D4D"/>
        </a:dk2>
        <a:lt2>
          <a:srgbClr val="7DAFE1"/>
        </a:lt2>
        <a:accent1>
          <a:srgbClr val="26D2E4"/>
        </a:accent1>
        <a:accent2>
          <a:srgbClr val="D0E2F4"/>
        </a:accent2>
        <a:accent3>
          <a:srgbClr val="CBDDF2"/>
        </a:accent3>
        <a:accent4>
          <a:srgbClr val="000056"/>
        </a:accent4>
        <a:accent5>
          <a:srgbClr val="ACE5EF"/>
        </a:accent5>
        <a:accent6>
          <a:srgbClr val="BCCDDD"/>
        </a:accent6>
        <a:hlink>
          <a:srgbClr val="003366"/>
        </a:hlink>
        <a:folHlink>
          <a:srgbClr val="666699"/>
        </a:folHlink>
      </a:clrScheme>
      <a:clrMap bg1="lt1" tx1="dk1" bg2="lt2" tx2="dk2" accent1="accent1" accent2="accent2" accent3="accent3" accent4="accent4" accent5="accent5" accent6="accent6" hlink="hlink" folHlink="folHlink"/>
    </a:extraClrScheme>
    <a:extraClrScheme>
      <a:clrScheme name="Office 佈景主題 3">
        <a:dk1>
          <a:srgbClr val="000000"/>
        </a:dk1>
        <a:lt1>
          <a:srgbClr val="EAEAEA"/>
        </a:lt1>
        <a:dk2>
          <a:srgbClr val="333333"/>
        </a:dk2>
        <a:lt2>
          <a:srgbClr val="DDDDDD"/>
        </a:lt2>
        <a:accent1>
          <a:srgbClr val="C0C0C0"/>
        </a:accent1>
        <a:accent2>
          <a:srgbClr val="FFFFFF"/>
        </a:accent2>
        <a:accent3>
          <a:srgbClr val="F3F3F3"/>
        </a:accent3>
        <a:accent4>
          <a:srgbClr val="000000"/>
        </a:accent4>
        <a:accent5>
          <a:srgbClr val="DCDCDC"/>
        </a:accent5>
        <a:accent6>
          <a:srgbClr val="E7E7E7"/>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Office 佈景主題 4">
        <a:dk1>
          <a:srgbClr val="002E2D"/>
        </a:dk1>
        <a:lt1>
          <a:srgbClr val="FFFFFF"/>
        </a:lt1>
        <a:dk2>
          <a:srgbClr val="005250"/>
        </a:dk2>
        <a:lt2>
          <a:srgbClr val="FFCC00"/>
        </a:lt2>
        <a:accent1>
          <a:srgbClr val="9CE157"/>
        </a:accent1>
        <a:accent2>
          <a:srgbClr val="00817E"/>
        </a:accent2>
        <a:accent3>
          <a:srgbClr val="AAB3B3"/>
        </a:accent3>
        <a:accent4>
          <a:srgbClr val="DADADA"/>
        </a:accent4>
        <a:accent5>
          <a:srgbClr val="CBEEB4"/>
        </a:accent5>
        <a:accent6>
          <a:srgbClr val="007472"/>
        </a:accent6>
        <a:hlink>
          <a:srgbClr val="FFFF99"/>
        </a:hlink>
        <a:folHlink>
          <a:srgbClr val="CCCC00"/>
        </a:folHlink>
      </a:clrScheme>
      <a:clrMap bg1="dk2" tx1="lt1" bg2="dk1" tx2="lt2" accent1="accent1" accent2="accent2" accent3="accent3" accent4="accent4" accent5="accent5" accent6="accent6" hlink="hlink" folHlink="folHlink"/>
    </a:extraClrScheme>
    <a:extraClrScheme>
      <a:clrScheme name="Office 佈景主題 5">
        <a:dk1>
          <a:srgbClr val="291A4C"/>
        </a:dk1>
        <a:lt1>
          <a:srgbClr val="FFFFFF"/>
        </a:lt1>
        <a:dk2>
          <a:srgbClr val="3B256B"/>
        </a:dk2>
        <a:lt2>
          <a:srgbClr val="FFCC00"/>
        </a:lt2>
        <a:accent1>
          <a:srgbClr val="6EBFCA"/>
        </a:accent1>
        <a:accent2>
          <a:srgbClr val="56369C"/>
        </a:accent2>
        <a:accent3>
          <a:srgbClr val="AFACBA"/>
        </a:accent3>
        <a:accent4>
          <a:srgbClr val="DADADA"/>
        </a:accent4>
        <a:accent5>
          <a:srgbClr val="BADCE1"/>
        </a:accent5>
        <a:accent6>
          <a:srgbClr val="4D308D"/>
        </a:accent6>
        <a:hlink>
          <a:srgbClr val="CCCCFF"/>
        </a:hlink>
        <a:folHlink>
          <a:srgbClr val="666699"/>
        </a:folHlink>
      </a:clrScheme>
      <a:clrMap bg1="dk2" tx1="lt1" bg2="dk1" tx2="lt2" accent1="accent1" accent2="accent2" accent3="accent3" accent4="accent4" accent5="accent5" accent6="accent6" hlink="hlink" folHlink="folHlink"/>
    </a:extraClrScheme>
    <a:extraClrScheme>
      <a:clrScheme name="Office 佈景主題 6">
        <a:dk1>
          <a:srgbClr val="511D30"/>
        </a:dk1>
        <a:lt1>
          <a:srgbClr val="FFFFFF"/>
        </a:lt1>
        <a:dk2>
          <a:srgbClr val="6D2740"/>
        </a:dk2>
        <a:lt2>
          <a:srgbClr val="FDD409"/>
        </a:lt2>
        <a:accent1>
          <a:srgbClr val="FDB83B"/>
        </a:accent1>
        <a:accent2>
          <a:srgbClr val="9D395D"/>
        </a:accent2>
        <a:accent3>
          <a:srgbClr val="BAACAF"/>
        </a:accent3>
        <a:accent4>
          <a:srgbClr val="DADADA"/>
        </a:accent4>
        <a:accent5>
          <a:srgbClr val="FED8AF"/>
        </a:accent5>
        <a:accent6>
          <a:srgbClr val="8E3353"/>
        </a:accent6>
        <a:hlink>
          <a:srgbClr val="FF99CC"/>
        </a:hlink>
        <a:folHlink>
          <a:srgbClr val="D6009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1712</TotalTime>
  <Words>2841</Words>
  <Application>Microsoft Office PowerPoint</Application>
  <PresentationFormat>如螢幕大小 (4:3)</PresentationFormat>
  <Paragraphs>158</Paragraphs>
  <Slides>31</Slides>
  <Notes>2</Notes>
  <HiddenSlides>0</HiddenSlides>
  <MMClips>0</MMClips>
  <ScaleCrop>false</ScaleCrop>
  <HeadingPairs>
    <vt:vector size="4" baseType="variant">
      <vt:variant>
        <vt:lpstr>佈景主題</vt:lpstr>
      </vt:variant>
      <vt:variant>
        <vt:i4>1</vt:i4>
      </vt:variant>
      <vt:variant>
        <vt:lpstr>投影片標題</vt:lpstr>
      </vt:variant>
      <vt:variant>
        <vt:i4>31</vt:i4>
      </vt:variant>
    </vt:vector>
  </HeadingPairs>
  <TitlesOfParts>
    <vt:vector size="32" baseType="lpstr">
      <vt:lpstr>自然-1</vt:lpstr>
      <vt:lpstr>增強免疫力 延緩衰老 的</vt:lpstr>
      <vt:lpstr>天山雪蓮花系列 之一</vt:lpstr>
      <vt:lpstr>投影片 3</vt:lpstr>
      <vt:lpstr>傳　說</vt:lpstr>
      <vt:lpstr>二、歷史文獻記載</vt:lpstr>
      <vt:lpstr>來自遙遠新疆的珍稀植物… 中國國寶－天山雪蓮花</vt:lpstr>
      <vt:lpstr>投影片 7</vt:lpstr>
      <vt:lpstr>復育中的雪蓮花</vt:lpstr>
      <vt:lpstr>投影片 9</vt:lpstr>
      <vt:lpstr>投影片 10</vt:lpstr>
      <vt:lpstr>假的</vt:lpstr>
      <vt:lpstr>投影片 12</vt:lpstr>
      <vt:lpstr>可靠的原料來源</vt:lpstr>
      <vt:lpstr>製 作 過 程</vt:lpstr>
      <vt:lpstr>先進製造技術</vt:lpstr>
      <vt:lpstr>神奇的藥用價值</vt:lpstr>
      <vt:lpstr>皇 室 御 用 聖 品                   達 官 顯 要 珍 藏</vt:lpstr>
      <vt:lpstr>卓越的品質認可</vt:lpstr>
      <vt:lpstr>投影片 19</vt:lpstr>
      <vt:lpstr>天山雪蓮花的化學成分</vt:lpstr>
      <vt:lpstr>投影片 21</vt:lpstr>
      <vt:lpstr>天山雪蓮花保肝的藥理作用</vt:lpstr>
      <vt:lpstr>投影片 23</vt:lpstr>
      <vt:lpstr>投影片 24</vt:lpstr>
      <vt:lpstr>天山雪蓮花主要成分作用機制</vt:lpstr>
      <vt:lpstr>投影片 26</vt:lpstr>
      <vt:lpstr>缺乏微量元素常引發的病症</vt:lpstr>
      <vt:lpstr>天山雪蓮花 主要功效</vt:lpstr>
      <vt:lpstr>投影片 29</vt:lpstr>
      <vt:lpstr>健康面對生活</vt:lpstr>
      <vt:lpstr>投影片 31</vt:lpstr>
    </vt:vector>
  </TitlesOfParts>
  <Company>CMT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增  強 免 疫 力                   延緩衰老                 的 天 山 雪 蓮 花</dc:title>
  <dc:creator>denise</dc:creator>
  <cp:lastModifiedBy>user</cp:lastModifiedBy>
  <cp:revision>580</cp:revision>
  <dcterms:created xsi:type="dcterms:W3CDTF">2009-06-03T15:42:28Z</dcterms:created>
  <dcterms:modified xsi:type="dcterms:W3CDTF">2010-04-01T07:37:11Z</dcterms:modified>
</cp:coreProperties>
</file>